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1"/>
    <p:sldMasterId id="2147483660" r:id="rId2"/>
    <p:sldMasterId id="2147483661" r:id="rId3"/>
    <p:sldMasterId id="2147484138" r:id="rId4"/>
  </p:sldMasterIdLst>
  <p:notesMasterIdLst>
    <p:notesMasterId r:id="rId16"/>
  </p:notesMasterIdLst>
  <p:handoutMasterIdLst>
    <p:handoutMasterId r:id="rId17"/>
  </p:handoutMasterIdLst>
  <p:sldIdLst>
    <p:sldId id="260" r:id="rId5"/>
    <p:sldId id="702" r:id="rId6"/>
    <p:sldId id="755" r:id="rId7"/>
    <p:sldId id="756" r:id="rId8"/>
    <p:sldId id="757" r:id="rId9"/>
    <p:sldId id="758" r:id="rId10"/>
    <p:sldId id="759" r:id="rId11"/>
    <p:sldId id="760" r:id="rId12"/>
    <p:sldId id="761" r:id="rId13"/>
    <p:sldId id="762" r:id="rId14"/>
    <p:sldId id="754" r:id="rId15"/>
  </p:sldIdLst>
  <p:sldSz cx="12192000" cy="6858000"/>
  <p:notesSz cx="6950075" cy="9236075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sz="1000" b="1" kern="1200">
        <a:solidFill>
          <a:srgbClr val="FFFFFF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1000" b="1" kern="1200">
        <a:solidFill>
          <a:srgbClr val="FFFFFF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1000" b="1" kern="1200">
        <a:solidFill>
          <a:srgbClr val="FFFFFF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1000" b="1" kern="1200">
        <a:solidFill>
          <a:srgbClr val="FFFFFF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1000" b="1" kern="1200">
        <a:solidFill>
          <a:srgbClr val="FFFFFF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rgbClr val="FFFFFF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rgbClr val="FFFFFF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rgbClr val="FFFFFF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rgbClr val="FFFFFF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" userDrawn="1">
          <p15:clr>
            <a:srgbClr val="A4A3A4"/>
          </p15:clr>
        </p15:guide>
        <p15:guide id="2" orient="horz" pos="290" userDrawn="1">
          <p15:clr>
            <a:srgbClr val="A4A3A4"/>
          </p15:clr>
        </p15:guide>
        <p15:guide id="3" orient="horz" pos="750" userDrawn="1">
          <p15:clr>
            <a:srgbClr val="A4A3A4"/>
          </p15:clr>
        </p15:guide>
        <p15:guide id="4" orient="horz" pos="833" userDrawn="1">
          <p15:clr>
            <a:srgbClr val="A4A3A4"/>
          </p15:clr>
        </p15:guide>
        <p15:guide id="5" orient="horz" pos="918" userDrawn="1">
          <p15:clr>
            <a:srgbClr val="A4A3A4"/>
          </p15:clr>
        </p15:guide>
        <p15:guide id="6" orient="horz" pos="3635" userDrawn="1">
          <p15:clr>
            <a:srgbClr val="A4A3A4"/>
          </p15:clr>
        </p15:guide>
        <p15:guide id="7" orient="horz" pos="3848" userDrawn="1">
          <p15:clr>
            <a:srgbClr val="A4A3A4"/>
          </p15:clr>
        </p15:guide>
        <p15:guide id="8" orient="horz" pos="3926" userDrawn="1">
          <p15:clr>
            <a:srgbClr val="A4A3A4"/>
          </p15:clr>
        </p15:guide>
        <p15:guide id="9" pos="344" userDrawn="1">
          <p15:clr>
            <a:srgbClr val="A4A3A4"/>
          </p15:clr>
        </p15:guide>
        <p15:guide id="10" pos="2443" userDrawn="1">
          <p15:clr>
            <a:srgbClr val="A4A3A4"/>
          </p15:clr>
        </p15:guide>
        <p15:guide id="11" pos="2717" userDrawn="1">
          <p15:clr>
            <a:srgbClr val="A4A3A4"/>
          </p15:clr>
        </p15:guide>
        <p15:guide id="12" pos="5087" userDrawn="1">
          <p15:clr>
            <a:srgbClr val="A4A3A4"/>
          </p15:clr>
        </p15:guide>
        <p15:guide id="13" pos="729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fmann, Ellen" initials="KE" lastIdx="8" clrIdx="0"/>
  <p:cmAuthor id="2" name="Holzkamp, Connor J." initials="HCJ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74"/>
    <a:srgbClr val="D2B4B4"/>
    <a:srgbClr val="A0C8EB"/>
    <a:srgbClr val="E1C387"/>
    <a:srgbClr val="BEE1AF"/>
    <a:srgbClr val="FFBE69"/>
    <a:srgbClr val="91877D"/>
    <a:srgbClr val="BEBEBE"/>
    <a:srgbClr val="7DC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B15452-713A-4A9C-BA53-DE09B179CA92}" v="12" dt="2019-10-16T17:28:12.5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94" autoAdjust="0"/>
    <p:restoredTop sz="99503" autoAdjust="0"/>
  </p:normalViewPr>
  <p:slideViewPr>
    <p:cSldViewPr snapToGrid="0">
      <p:cViewPr varScale="1">
        <p:scale>
          <a:sx n="77" d="100"/>
          <a:sy n="77" d="100"/>
        </p:scale>
        <p:origin x="882" y="90"/>
      </p:cViewPr>
      <p:guideLst>
        <p:guide orient="horz" pos="226"/>
        <p:guide orient="horz" pos="290"/>
        <p:guide orient="horz" pos="750"/>
        <p:guide orient="horz" pos="833"/>
        <p:guide orient="horz" pos="918"/>
        <p:guide orient="horz" pos="3635"/>
        <p:guide orient="horz" pos="3848"/>
        <p:guide orient="horz" pos="3926"/>
        <p:guide pos="344"/>
        <p:guide pos="2443"/>
        <p:guide pos="2717"/>
        <p:guide pos="5087"/>
        <p:guide pos="7291"/>
      </p:guideLst>
    </p:cSldViewPr>
  </p:slideViewPr>
  <p:outlineViewPr>
    <p:cViewPr>
      <p:scale>
        <a:sx n="33" d="100"/>
        <a:sy n="33" d="100"/>
      </p:scale>
      <p:origin x="246" y="59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62" y="72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4" name="Rectangle 14"/>
          <p:cNvSpPr>
            <a:spLocks noChangeArrowheads="1"/>
          </p:cNvSpPr>
          <p:nvPr/>
        </p:nvSpPr>
        <p:spPr bwMode="auto">
          <a:xfrm>
            <a:off x="230061" y="8947449"/>
            <a:ext cx="321763" cy="255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l" eaLnBrk="1" hangingPunct="1">
              <a:lnSpc>
                <a:spcPct val="100000"/>
              </a:lnSpc>
              <a:defRPr/>
            </a:pPr>
            <a:fld id="{840F7244-8503-411C-AB79-B58C420733A0}" type="slidenum">
              <a:rPr lang="en-US" sz="900" b="0">
                <a:solidFill>
                  <a:schemeClr val="tx1"/>
                </a:solidFill>
                <a:latin typeface="Arial" pitchFamily="34" charset="0"/>
              </a:rPr>
              <a:pPr algn="l" eaLnBrk="1" hangingPunct="1">
                <a:lnSpc>
                  <a:spcPct val="100000"/>
                </a:lnSpc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17455" name="Rectangle 15"/>
          <p:cNvSpPr>
            <a:spLocks noChangeArrowheads="1"/>
          </p:cNvSpPr>
          <p:nvPr/>
        </p:nvSpPr>
        <p:spPr bwMode="auto">
          <a:xfrm>
            <a:off x="548607" y="8947449"/>
            <a:ext cx="4894011" cy="255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l" eaLnBrk="1" hangingPunct="1">
              <a:lnSpc>
                <a:spcPct val="100000"/>
              </a:lnSpc>
              <a:defRPr/>
            </a:pPr>
            <a:fld id="{1F677AF5-0591-4AE7-8FE3-8226CF42C1E5}" type="datetime4">
              <a:rPr lang="en-US" sz="900" b="0">
                <a:solidFill>
                  <a:schemeClr val="tx1"/>
                </a:solidFill>
                <a:latin typeface="Arial" pitchFamily="34" charset="0"/>
              </a:rPr>
              <a:pPr algn="l" eaLnBrk="1" hangingPunct="1">
                <a:lnSpc>
                  <a:spcPct val="100000"/>
                </a:lnSpc>
                <a:defRPr/>
              </a:pPr>
              <a:t>April 16, 2021</a:t>
            </a:fld>
            <a:r>
              <a:rPr lang="en-US" sz="900" b="0">
                <a:solidFill>
                  <a:schemeClr val="tx1"/>
                </a:solidFill>
                <a:latin typeface="Arial" pitchFamily="34" charset="0"/>
              </a:rPr>
              <a:t>     [Enter presentation title in footer]     Copyright © 2007</a:t>
            </a:r>
          </a:p>
        </p:txBody>
      </p:sp>
    </p:spTree>
    <p:extLst>
      <p:ext uri="{BB962C8B-B14F-4D97-AF65-F5344CB8AC3E}">
        <p14:creationId xmlns:p14="http://schemas.microsoft.com/office/powerpoint/2010/main" val="1696712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222250"/>
            <a:ext cx="6191250" cy="34829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83" name="Rectangle 1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31669" y="3886218"/>
            <a:ext cx="6488346" cy="4824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6" tIns="46033" rIns="92066" bIns="460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230061" y="8947449"/>
            <a:ext cx="321763" cy="255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l" eaLnBrk="1" hangingPunct="1">
              <a:lnSpc>
                <a:spcPct val="100000"/>
              </a:lnSpc>
              <a:defRPr/>
            </a:pPr>
            <a:fld id="{FB864E5C-99D0-442C-A23D-5E9538D6FEC9}" type="slidenum">
              <a:rPr lang="en-US" sz="900" b="0">
                <a:solidFill>
                  <a:schemeClr val="tx1"/>
                </a:solidFill>
                <a:latin typeface="Arial" pitchFamily="34" charset="0"/>
              </a:rPr>
              <a:pPr algn="l" eaLnBrk="1" hangingPunct="1">
                <a:lnSpc>
                  <a:spcPct val="100000"/>
                </a:lnSpc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548607" y="8947449"/>
            <a:ext cx="4894011" cy="255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l" eaLnBrk="1" hangingPunct="1">
              <a:lnSpc>
                <a:spcPct val="100000"/>
              </a:lnSpc>
              <a:defRPr/>
            </a:pPr>
            <a:fld id="{369575DA-A874-4809-BCDE-720A57503390}" type="datetime4">
              <a:rPr lang="en-US" sz="900" b="0">
                <a:solidFill>
                  <a:schemeClr val="tx1"/>
                </a:solidFill>
                <a:latin typeface="Arial" pitchFamily="34" charset="0"/>
              </a:rPr>
              <a:pPr algn="l" eaLnBrk="1" hangingPunct="1">
                <a:lnSpc>
                  <a:spcPct val="100000"/>
                </a:lnSpc>
                <a:defRPr/>
              </a:pPr>
              <a:t>April 16, 2021</a:t>
            </a:fld>
            <a:r>
              <a:rPr lang="en-US" sz="900" b="0">
                <a:solidFill>
                  <a:schemeClr val="tx1"/>
                </a:solidFill>
                <a:latin typeface="Arial" pitchFamily="34" charset="0"/>
              </a:rPr>
              <a:t>     [Enter presentation title in footer]     Copyright © 2007</a:t>
            </a:r>
          </a:p>
        </p:txBody>
      </p:sp>
    </p:spTree>
    <p:extLst>
      <p:ext uri="{BB962C8B-B14F-4D97-AF65-F5344CB8AC3E}">
        <p14:creationId xmlns:p14="http://schemas.microsoft.com/office/powerpoint/2010/main" val="27879608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gray">
          <a:xfrm>
            <a:off x="0" y="1"/>
            <a:ext cx="12192000" cy="347663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000">
              <a:latin typeface="Arial" pitchFamily="34" charset="0"/>
            </a:endParaRPr>
          </a:p>
        </p:txBody>
      </p:sp>
      <p:pic>
        <p:nvPicPr>
          <p:cNvPr id="5" name="Picture 22" descr="_87P8283"/>
          <p:cNvPicPr>
            <a:picLocks noChangeAspect="1" noChangeArrowheads="1"/>
          </p:cNvPicPr>
          <p:nvPr/>
        </p:nvPicPr>
        <p:blipFill>
          <a:blip r:embed="rId2" cstate="print"/>
          <a:srcRect l="1363" t="2885" r="1201" b="2844"/>
          <a:stretch>
            <a:fillRect/>
          </a:stretch>
        </p:blipFill>
        <p:spPr bwMode="auto">
          <a:xfrm>
            <a:off x="0" y="344488"/>
            <a:ext cx="12192000" cy="589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9378951" y="6361113"/>
            <a:ext cx="2296583" cy="431800"/>
            <a:chOff x="4431" y="4007"/>
            <a:chExt cx="1085" cy="272"/>
          </a:xfrm>
        </p:grpSpPr>
        <p:pic>
          <p:nvPicPr>
            <p:cNvPr id="7" name="Picture 43" descr="MIL_3c_RGB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9239" t="20784" b="21057"/>
            <a:stretch>
              <a:fillRect/>
            </a:stretch>
          </p:blipFill>
          <p:spPr bwMode="auto">
            <a:xfrm>
              <a:off x="4652" y="4007"/>
              <a:ext cx="864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44"/>
            <p:cNvGrpSpPr>
              <a:grpSpLocks/>
            </p:cNvGrpSpPr>
            <p:nvPr userDrawn="1"/>
          </p:nvGrpSpPr>
          <p:grpSpPr bwMode="auto">
            <a:xfrm>
              <a:off x="4431" y="4049"/>
              <a:ext cx="192" cy="192"/>
              <a:chOff x="1803" y="1673"/>
              <a:chExt cx="1728" cy="1727"/>
            </a:xfrm>
          </p:grpSpPr>
          <p:sp>
            <p:nvSpPr>
              <p:cNvPr id="9" name="Freeform 45"/>
              <p:cNvSpPr>
                <a:spLocks/>
              </p:cNvSpPr>
              <p:nvPr/>
            </p:nvSpPr>
            <p:spPr bwMode="gray">
              <a:xfrm>
                <a:off x="1803" y="1673"/>
                <a:ext cx="1728" cy="1727"/>
              </a:xfrm>
              <a:custGeom>
                <a:avLst/>
                <a:gdLst/>
                <a:ahLst/>
                <a:cxnLst>
                  <a:cxn ang="0">
                    <a:pos x="1728" y="1727"/>
                  </a:cxn>
                  <a:cxn ang="0">
                    <a:pos x="0" y="1727"/>
                  </a:cxn>
                  <a:cxn ang="0">
                    <a:pos x="0" y="0"/>
                  </a:cxn>
                  <a:cxn ang="0">
                    <a:pos x="624" y="0"/>
                  </a:cxn>
                  <a:cxn ang="0">
                    <a:pos x="969" y="213"/>
                  </a:cxn>
                  <a:cxn ang="0">
                    <a:pos x="1215" y="465"/>
                  </a:cxn>
                  <a:cxn ang="0">
                    <a:pos x="1242" y="489"/>
                  </a:cxn>
                  <a:cxn ang="0">
                    <a:pos x="486" y="487"/>
                  </a:cxn>
                  <a:cxn ang="0">
                    <a:pos x="486" y="1239"/>
                  </a:cxn>
                  <a:cxn ang="0">
                    <a:pos x="1236" y="1236"/>
                  </a:cxn>
                  <a:cxn ang="0">
                    <a:pos x="1241" y="490"/>
                  </a:cxn>
                  <a:cxn ang="0">
                    <a:pos x="1248" y="495"/>
                  </a:cxn>
                  <a:cxn ang="0">
                    <a:pos x="1631" y="874"/>
                  </a:cxn>
                  <a:cxn ang="0">
                    <a:pos x="1728" y="1071"/>
                  </a:cxn>
                  <a:cxn ang="0">
                    <a:pos x="1728" y="1727"/>
                  </a:cxn>
                </a:cxnLst>
                <a:rect l="0" t="0" r="r" b="b"/>
                <a:pathLst>
                  <a:path w="1728" h="1727">
                    <a:moveTo>
                      <a:pt x="1728" y="1727"/>
                    </a:moveTo>
                    <a:lnTo>
                      <a:pt x="0" y="1727"/>
                    </a:lnTo>
                    <a:cubicBezTo>
                      <a:pt x="0" y="1727"/>
                      <a:pt x="0" y="304"/>
                      <a:pt x="0" y="0"/>
                    </a:cubicBezTo>
                    <a:cubicBezTo>
                      <a:pt x="98" y="0"/>
                      <a:pt x="416" y="0"/>
                      <a:pt x="624" y="0"/>
                    </a:cubicBezTo>
                    <a:cubicBezTo>
                      <a:pt x="813" y="0"/>
                      <a:pt x="784" y="27"/>
                      <a:pt x="969" y="213"/>
                    </a:cubicBezTo>
                    <a:cubicBezTo>
                      <a:pt x="1154" y="401"/>
                      <a:pt x="1106" y="355"/>
                      <a:pt x="1215" y="465"/>
                    </a:cubicBezTo>
                    <a:cubicBezTo>
                      <a:pt x="1256" y="505"/>
                      <a:pt x="1238" y="481"/>
                      <a:pt x="1242" y="489"/>
                    </a:cubicBezTo>
                    <a:cubicBezTo>
                      <a:pt x="1169" y="490"/>
                      <a:pt x="542" y="487"/>
                      <a:pt x="486" y="487"/>
                    </a:cubicBezTo>
                    <a:cubicBezTo>
                      <a:pt x="486" y="570"/>
                      <a:pt x="486" y="1171"/>
                      <a:pt x="486" y="1239"/>
                    </a:cubicBezTo>
                    <a:cubicBezTo>
                      <a:pt x="543" y="1239"/>
                      <a:pt x="1143" y="1236"/>
                      <a:pt x="1236" y="1236"/>
                    </a:cubicBezTo>
                    <a:cubicBezTo>
                      <a:pt x="1236" y="1160"/>
                      <a:pt x="1241" y="625"/>
                      <a:pt x="1241" y="490"/>
                    </a:cubicBezTo>
                    <a:cubicBezTo>
                      <a:pt x="1249" y="489"/>
                      <a:pt x="1227" y="477"/>
                      <a:pt x="1248" y="495"/>
                    </a:cubicBezTo>
                    <a:cubicBezTo>
                      <a:pt x="1313" y="559"/>
                      <a:pt x="1568" y="796"/>
                      <a:pt x="1631" y="874"/>
                    </a:cubicBezTo>
                    <a:cubicBezTo>
                      <a:pt x="1703" y="943"/>
                      <a:pt x="1728" y="978"/>
                      <a:pt x="1728" y="1071"/>
                    </a:cubicBezTo>
                    <a:cubicBezTo>
                      <a:pt x="1728" y="1448"/>
                      <a:pt x="1728" y="1727"/>
                      <a:pt x="1728" y="17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000">
                  <a:latin typeface="Arial" pitchFamily="34" charset="0"/>
                </a:endParaRPr>
              </a:p>
            </p:txBody>
          </p:sp>
          <p:sp>
            <p:nvSpPr>
              <p:cNvPr id="10" name="Rectangle 46"/>
              <p:cNvSpPr>
                <a:spLocks noChangeArrowheads="1"/>
              </p:cNvSpPr>
              <p:nvPr/>
            </p:nvSpPr>
            <p:spPr bwMode="gray">
              <a:xfrm>
                <a:off x="3045" y="1682"/>
                <a:ext cx="477" cy="477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000">
                  <a:latin typeface="Arial" pitchFamily="34" charset="0"/>
                </a:endParaRPr>
              </a:p>
            </p:txBody>
          </p:sp>
        </p:grpSp>
      </p:grpSp>
      <p:sp>
        <p:nvSpPr>
          <p:cNvPr id="357382" name="Rectangle 6"/>
          <p:cNvSpPr>
            <a:spLocks noGrp="1" noChangeArrowheads="1"/>
          </p:cNvSpPr>
          <p:nvPr>
            <p:ph type="ctrTitle" sz="quarter"/>
          </p:nvPr>
        </p:nvSpPr>
        <p:spPr bwMode="white">
          <a:xfrm>
            <a:off x="554567" y="457201"/>
            <a:ext cx="10989733" cy="541367"/>
          </a:xfrm>
        </p:spPr>
        <p:txBody>
          <a:bodyPr/>
          <a:lstStyle>
            <a:lvl1pPr eaLnBrk="0" hangingPunct="0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7383" name="Rectangle 7"/>
          <p:cNvSpPr>
            <a:spLocks noGrp="1" noChangeArrowheads="1"/>
          </p:cNvSpPr>
          <p:nvPr>
            <p:ph type="subTitle" sz="quarter" idx="1"/>
          </p:nvPr>
        </p:nvSpPr>
        <p:spPr bwMode="white">
          <a:xfrm>
            <a:off x="554567" y="2622550"/>
            <a:ext cx="10989733" cy="330796"/>
          </a:xfrm>
          <a:ln algn="ctr"/>
        </p:spPr>
        <p:txBody>
          <a:bodyPr/>
          <a:lstStyle>
            <a:lvl1pPr marL="0" indent="0" eaLnBrk="0" hangingPunct="0">
              <a:spcBef>
                <a:spcPct val="0"/>
              </a:spcBef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75787" y="1460500"/>
            <a:ext cx="4168513" cy="1651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28, 2018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5836" y="457200"/>
            <a:ext cx="1420582" cy="2654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92480" y="457200"/>
            <a:ext cx="2003305" cy="2654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28, 2018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567" y="457201"/>
            <a:ext cx="10991851" cy="4510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54567" y="1460500"/>
            <a:ext cx="10989733" cy="330796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28, 2018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5413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601511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4568" y="2622551"/>
            <a:ext cx="3433233" cy="33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1" y="2622551"/>
            <a:ext cx="3435351" cy="33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4136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28, 2018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134312"/>
            <a:ext cx="4011084" cy="3007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5066550"/>
            <a:ext cx="7315200" cy="3007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39539" y="457201"/>
            <a:ext cx="1704762" cy="25003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4567" y="457201"/>
            <a:ext cx="8039100" cy="25003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5413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601511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4567" y="2622551"/>
            <a:ext cx="5384800" cy="33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2567" y="2622551"/>
            <a:ext cx="5384800" cy="33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4136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601511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106112"/>
            <a:ext cx="10363200" cy="3007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28, 2018</a:t>
            </a:r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134312"/>
            <a:ext cx="4011084" cy="3007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5066550"/>
            <a:ext cx="7315200" cy="3007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39539" y="457201"/>
            <a:ext cx="1704762" cy="25003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4567" y="457201"/>
            <a:ext cx="8039100" cy="25003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ain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14" b="25379"/>
          <a:stretch/>
        </p:blipFill>
        <p:spPr>
          <a:xfrm>
            <a:off x="5134413" y="1228726"/>
            <a:ext cx="7057588" cy="5629275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895045" y="3060552"/>
            <a:ext cx="0" cy="2481679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1161139" y="3152569"/>
            <a:ext cx="7982861" cy="1290386"/>
          </a:xfrm>
        </p:spPr>
        <p:txBody>
          <a:bodyPr>
            <a:noAutofit/>
          </a:bodyPr>
          <a:lstStyle>
            <a:lvl1pPr algn="l">
              <a:defRPr sz="4000" cap="all"/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1141" y="4470732"/>
            <a:ext cx="7220860" cy="1071499"/>
          </a:xfrm>
        </p:spPr>
        <p:txBody>
          <a:bodyPr>
            <a:normAutofit/>
          </a:bodyPr>
          <a:lstStyle>
            <a:lvl1pPr marL="0" indent="0" algn="l">
              <a:buNone/>
              <a:defRPr sz="25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subhead goes here, and can also be up to two lines long.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161140" y="5751976"/>
            <a:ext cx="10363200" cy="476105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Author: John Smith | April 30, 2017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310719" y="6215946"/>
            <a:ext cx="5323044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2017 American Psychiatric Association. All rights reserved. </a:t>
            </a:r>
          </a:p>
        </p:txBody>
      </p:sp>
    </p:spTree>
    <p:extLst>
      <p:ext uri="{BB962C8B-B14F-4D97-AF65-F5344CB8AC3E}">
        <p14:creationId xmlns:p14="http://schemas.microsoft.com/office/powerpoint/2010/main" val="4759815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ain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1" t="10187" b="27721"/>
          <a:stretch/>
        </p:blipFill>
        <p:spPr>
          <a:xfrm>
            <a:off x="1" y="0"/>
            <a:ext cx="11242916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94827" y="3348182"/>
            <a:ext cx="12192000" cy="2286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161139" y="3348182"/>
            <a:ext cx="7982861" cy="2286000"/>
          </a:xfrm>
        </p:spPr>
        <p:txBody>
          <a:bodyPr>
            <a:normAutofit/>
          </a:bodyPr>
          <a:lstStyle>
            <a:lvl1pPr algn="l">
              <a:defRPr sz="4000" cap="all"/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502387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K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148443"/>
            <a:ext cx="12192000" cy="386138"/>
          </a:xfrm>
          <a:prstGeom prst="rect">
            <a:avLst/>
          </a:prstGeom>
          <a:solidFill>
            <a:srgbClr val="0033A3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00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2242" y="266700"/>
            <a:ext cx="2804479" cy="692293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0" y="1016249"/>
            <a:ext cx="8690003" cy="0"/>
          </a:xfrm>
          <a:prstGeom prst="line">
            <a:avLst/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 userDrawn="1"/>
        </p:nvSpPr>
        <p:spPr>
          <a:xfrm>
            <a:off x="6310719" y="6215946"/>
            <a:ext cx="5323044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2017 American Psychiatric Association. All rights reserved. 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7789"/>
            <a:ext cx="8080403" cy="586541"/>
          </a:xfrm>
        </p:spPr>
        <p:txBody>
          <a:bodyPr>
            <a:normAutofit/>
          </a:bodyPr>
          <a:lstStyle>
            <a:lvl1pPr algn="l">
              <a:defRPr sz="2400" cap="all">
                <a:solidFill>
                  <a:srgbClr val="003399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28" name="Content Placeholder 25"/>
          <p:cNvSpPr>
            <a:spLocks noGrp="1"/>
          </p:cNvSpPr>
          <p:nvPr>
            <p:ph sz="quarter" idx="13"/>
          </p:nvPr>
        </p:nvSpPr>
        <p:spPr>
          <a:xfrm>
            <a:off x="609600" y="1361440"/>
            <a:ext cx="10420349" cy="4571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09600" y="614913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5CCB00-38B5-9543-8B3D-7DAFB5B0A7B3}" type="slidenum">
              <a:rPr lang="en-US" sz="1000" smtClean="0">
                <a:solidFill>
                  <a:schemeClr val="bg1"/>
                </a:solidFill>
              </a:rPr>
              <a:pPr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980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K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148443"/>
            <a:ext cx="12192000" cy="3861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7789"/>
            <a:ext cx="8080403" cy="586541"/>
          </a:xfrm>
        </p:spPr>
        <p:txBody>
          <a:bodyPr>
            <a:normAutofit/>
          </a:bodyPr>
          <a:lstStyle>
            <a:lvl1pPr algn="l">
              <a:defRPr sz="2400" cap="all"/>
            </a:lvl1pPr>
          </a:lstStyle>
          <a:p>
            <a:r>
              <a:rPr lang="en-US" dirty="0"/>
              <a:t>SECTION TITLE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006089"/>
            <a:ext cx="8690003" cy="56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6310719" y="6219109"/>
            <a:ext cx="5323044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© 2017 American Psychiatric Association. All rights reserved. 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690003" y="995680"/>
            <a:ext cx="3501997" cy="2743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2" name="Content Placeholder 25"/>
          <p:cNvSpPr>
            <a:spLocks noGrp="1"/>
          </p:cNvSpPr>
          <p:nvPr>
            <p:ph sz="quarter" idx="13"/>
          </p:nvPr>
        </p:nvSpPr>
        <p:spPr>
          <a:xfrm>
            <a:off x="609600" y="1361440"/>
            <a:ext cx="10420349" cy="45719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09600" y="614913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5CCB00-38B5-9543-8B3D-7DAFB5B0A7B3}" type="slidenum">
              <a:rPr lang="en-US" sz="1000" smtClean="0">
                <a:solidFill>
                  <a:schemeClr val="bg2"/>
                </a:solidFill>
              </a:rPr>
              <a:pPr/>
              <a:t>‹#›</a:t>
            </a:fld>
            <a:endParaRPr 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9667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75E9-C64A-4F4E-A6AB-250ECAB521E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6011A-69D3-46D8-8930-C9BE42A33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99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4567" y="1460500"/>
            <a:ext cx="5393267" cy="19711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1033" y="1460500"/>
            <a:ext cx="5393267" cy="19711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28, 2018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5108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14007"/>
            <a:ext cx="5386917" cy="3608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17163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814007"/>
            <a:ext cx="5389033" cy="3608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17163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28, 2018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28, 2018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28, 2018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134312"/>
            <a:ext cx="4011084" cy="3007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22644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2105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28, 2018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5066550"/>
            <a:ext cx="7315200" cy="3007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8122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2105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28, 2018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86" name="Rectangle 34"/>
          <p:cNvSpPr>
            <a:spLocks noChangeArrowheads="1"/>
          </p:cNvSpPr>
          <p:nvPr/>
        </p:nvSpPr>
        <p:spPr bwMode="gray">
          <a:xfrm>
            <a:off x="0" y="1"/>
            <a:ext cx="12192000" cy="34607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000">
              <a:latin typeface="Arial" pitchFamily="34" charset="0"/>
            </a:endParaRPr>
          </a:p>
        </p:txBody>
      </p:sp>
      <p:pic>
        <p:nvPicPr>
          <p:cNvPr id="5123" name="Picture 48" descr="MIL014-4_PPT_background_white"/>
          <p:cNvPicPr>
            <a:picLocks noChangeAspect="1" noChangeArrowheads="1"/>
          </p:cNvPicPr>
          <p:nvPr/>
        </p:nvPicPr>
        <p:blipFill>
          <a:blip r:embed="rId14" cstate="print"/>
          <a:srcRect t="156"/>
          <a:stretch>
            <a:fillRect/>
          </a:stretch>
        </p:blipFill>
        <p:spPr bwMode="auto">
          <a:xfrm>
            <a:off x="0" y="346076"/>
            <a:ext cx="12192000" cy="589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638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2284" y="6580188"/>
            <a:ext cx="487468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September 28, 2018</a:t>
            </a:r>
          </a:p>
        </p:txBody>
      </p:sp>
      <p:sp>
        <p:nvSpPr>
          <p:cNvPr id="356381" name="Rectangle 29"/>
          <p:cNvSpPr>
            <a:spLocks noChangeArrowheads="1"/>
          </p:cNvSpPr>
          <p:nvPr/>
        </p:nvSpPr>
        <p:spPr bwMode="auto">
          <a:xfrm>
            <a:off x="554567" y="6580188"/>
            <a:ext cx="353484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lnSpc>
                <a:spcPct val="100000"/>
              </a:lnSpc>
              <a:defRPr/>
            </a:pPr>
            <a:fld id="{5108F2EF-709B-4B9C-9C1D-58C9266E9761}" type="slidenum">
              <a:rPr lang="en-US" sz="1200">
                <a:solidFill>
                  <a:schemeClr val="tx1"/>
                </a:solidFill>
                <a:latin typeface="Arial" pitchFamily="34" charset="0"/>
              </a:rPr>
              <a:pPr algn="l">
                <a:lnSpc>
                  <a:spcPct val="100000"/>
                </a:lnSpc>
                <a:defRPr/>
              </a:pPr>
              <a:t>‹#›</a:t>
            </a:fld>
            <a:endParaRPr lang="en-US" sz="12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126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554567" y="457201"/>
            <a:ext cx="10991851" cy="4510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7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4567" y="1460500"/>
            <a:ext cx="10989733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  <p:sldLayoutId id="2147484114" r:id="rId12"/>
  </p:sldLayoutIdLst>
  <p:transition>
    <p:fade/>
  </p:transition>
  <p:hf hdr="0" ftr="0"/>
  <p:txStyles>
    <p:titleStyle>
      <a:lvl1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tabLst>
          <a:tab pos="114300" algn="l"/>
          <a:tab pos="6400800" algn="r"/>
        </a:tabLs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tabLst>
          <a:tab pos="114300" algn="l"/>
          <a:tab pos="6400800" algn="r"/>
        </a:tabLst>
        <a:defRPr sz="30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tabLst>
          <a:tab pos="114300" algn="l"/>
          <a:tab pos="6400800" algn="r"/>
        </a:tabLst>
        <a:defRPr sz="30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tabLst>
          <a:tab pos="114300" algn="l"/>
          <a:tab pos="6400800" algn="r"/>
        </a:tabLst>
        <a:defRPr sz="30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tabLst>
          <a:tab pos="114300" algn="l"/>
          <a:tab pos="6400800" algn="r"/>
        </a:tabLst>
        <a:defRPr sz="3000" b="1">
          <a:solidFill>
            <a:schemeClr val="tx1"/>
          </a:solidFill>
          <a:latin typeface="Arial" pitchFamily="34" charset="0"/>
        </a:defRPr>
      </a:lvl5pPr>
      <a:lvl6pPr marL="457200" algn="l" rtl="0" fontAlgn="base">
        <a:lnSpc>
          <a:spcPct val="105000"/>
        </a:lnSpc>
        <a:spcBef>
          <a:spcPct val="0"/>
        </a:spcBef>
        <a:spcAft>
          <a:spcPct val="0"/>
        </a:spcAft>
        <a:tabLst>
          <a:tab pos="114300" algn="l"/>
          <a:tab pos="6400800" algn="r"/>
        </a:tabLst>
        <a:defRPr sz="3000" b="1">
          <a:solidFill>
            <a:schemeClr val="tx1"/>
          </a:solidFill>
          <a:latin typeface="Arial" pitchFamily="34" charset="0"/>
        </a:defRPr>
      </a:lvl6pPr>
      <a:lvl7pPr marL="914400" algn="l" rtl="0" fontAlgn="base">
        <a:lnSpc>
          <a:spcPct val="105000"/>
        </a:lnSpc>
        <a:spcBef>
          <a:spcPct val="0"/>
        </a:spcBef>
        <a:spcAft>
          <a:spcPct val="0"/>
        </a:spcAft>
        <a:tabLst>
          <a:tab pos="114300" algn="l"/>
          <a:tab pos="6400800" algn="r"/>
        </a:tabLst>
        <a:defRPr sz="30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lnSpc>
          <a:spcPct val="105000"/>
        </a:lnSpc>
        <a:spcBef>
          <a:spcPct val="0"/>
        </a:spcBef>
        <a:spcAft>
          <a:spcPct val="0"/>
        </a:spcAft>
        <a:tabLst>
          <a:tab pos="114300" algn="l"/>
          <a:tab pos="6400800" algn="r"/>
        </a:tabLst>
        <a:defRPr sz="30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lnSpc>
          <a:spcPct val="105000"/>
        </a:lnSpc>
        <a:spcBef>
          <a:spcPct val="0"/>
        </a:spcBef>
        <a:spcAft>
          <a:spcPct val="0"/>
        </a:spcAft>
        <a:tabLst>
          <a:tab pos="114300" algn="l"/>
          <a:tab pos="6400800" algn="r"/>
        </a:tabLst>
        <a:defRPr sz="3000" b="1">
          <a:solidFill>
            <a:schemeClr val="tx1"/>
          </a:solidFill>
          <a:latin typeface="Arial" pitchFamily="34" charset="0"/>
        </a:defRPr>
      </a:lvl9pPr>
    </p:titleStyle>
    <p:bodyStyle>
      <a:lvl1pPr marL="228600" indent="-228600" algn="l" rtl="0" eaLnBrk="0" fontAlgn="base" hangingPunct="0">
        <a:lnSpc>
          <a:spcPct val="105000"/>
        </a:lnSpc>
        <a:spcBef>
          <a:spcPct val="30000"/>
        </a:spcBef>
        <a:spcAft>
          <a:spcPct val="0"/>
        </a:spcAft>
        <a:buFont typeface="Wingdings" pitchFamily="2" charset="2"/>
        <a:buChar char="§"/>
        <a:tabLst>
          <a:tab pos="6629400" algn="l"/>
        </a:tabLst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341313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Font typeface="Arial" charset="0"/>
        <a:buChar char="–"/>
        <a:tabLst>
          <a:tab pos="6629400" algn="l"/>
        </a:tabLst>
        <a:defRPr sz="2000">
          <a:solidFill>
            <a:schemeClr val="tx1"/>
          </a:solidFill>
          <a:latin typeface="+mn-lt"/>
        </a:defRPr>
      </a:lvl2pPr>
      <a:lvl3pPr marL="857250" indent="-284163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Char char="•"/>
        <a:tabLst>
          <a:tab pos="6629400" algn="l"/>
        </a:tabLst>
        <a:defRPr>
          <a:solidFill>
            <a:schemeClr val="tx1"/>
          </a:solidFill>
          <a:latin typeface="+mn-lt"/>
        </a:defRPr>
      </a:lvl3pPr>
      <a:lvl4pPr marL="1141413" indent="-282575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Font typeface="Arial" charset="0"/>
        <a:buChar char="–"/>
        <a:tabLst>
          <a:tab pos="6629400" algn="l"/>
        </a:tabLst>
        <a:defRPr sz="1600">
          <a:solidFill>
            <a:schemeClr val="tx1"/>
          </a:solidFill>
          <a:latin typeface="+mn-lt"/>
        </a:defRPr>
      </a:lvl4pPr>
      <a:lvl5pPr marL="1398588" indent="-255588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Font typeface="Arial" charset="0"/>
        <a:buChar char="&gt;"/>
        <a:tabLst>
          <a:tab pos="6629400" algn="l"/>
        </a:tabLst>
        <a:defRPr sz="1400">
          <a:solidFill>
            <a:schemeClr val="tx1"/>
          </a:solidFill>
          <a:latin typeface="+mn-lt"/>
        </a:defRPr>
      </a:lvl5pPr>
      <a:lvl6pPr marL="1855788" indent="-255588" algn="l" rtl="0" fontAlgn="base">
        <a:lnSpc>
          <a:spcPct val="105000"/>
        </a:lnSpc>
        <a:spcBef>
          <a:spcPct val="20000"/>
        </a:spcBef>
        <a:spcAft>
          <a:spcPct val="0"/>
        </a:spcAft>
        <a:buFont typeface="Arial" pitchFamily="34" charset="0"/>
        <a:buChar char="&gt;"/>
        <a:tabLst>
          <a:tab pos="6629400" algn="l"/>
        </a:tabLst>
        <a:defRPr sz="1400">
          <a:solidFill>
            <a:schemeClr val="tx1"/>
          </a:solidFill>
          <a:latin typeface="+mn-lt"/>
        </a:defRPr>
      </a:lvl6pPr>
      <a:lvl7pPr marL="2312988" indent="-255588" algn="l" rtl="0" fontAlgn="base">
        <a:lnSpc>
          <a:spcPct val="105000"/>
        </a:lnSpc>
        <a:spcBef>
          <a:spcPct val="20000"/>
        </a:spcBef>
        <a:spcAft>
          <a:spcPct val="0"/>
        </a:spcAft>
        <a:buFont typeface="Arial" pitchFamily="34" charset="0"/>
        <a:buChar char="&gt;"/>
        <a:tabLst>
          <a:tab pos="6629400" algn="l"/>
        </a:tabLst>
        <a:defRPr sz="1400">
          <a:solidFill>
            <a:schemeClr val="tx1"/>
          </a:solidFill>
          <a:latin typeface="+mn-lt"/>
        </a:defRPr>
      </a:lvl7pPr>
      <a:lvl8pPr marL="2770188" indent="-255588" algn="l" rtl="0" fontAlgn="base">
        <a:lnSpc>
          <a:spcPct val="105000"/>
        </a:lnSpc>
        <a:spcBef>
          <a:spcPct val="20000"/>
        </a:spcBef>
        <a:spcAft>
          <a:spcPct val="0"/>
        </a:spcAft>
        <a:buFont typeface="Arial" pitchFamily="34" charset="0"/>
        <a:buChar char="&gt;"/>
        <a:tabLst>
          <a:tab pos="6629400" algn="l"/>
        </a:tabLst>
        <a:defRPr sz="1400">
          <a:solidFill>
            <a:schemeClr val="tx1"/>
          </a:solidFill>
          <a:latin typeface="+mn-lt"/>
        </a:defRPr>
      </a:lvl8pPr>
      <a:lvl9pPr marL="3227388" indent="-255588" algn="l" rtl="0" fontAlgn="base">
        <a:lnSpc>
          <a:spcPct val="105000"/>
        </a:lnSpc>
        <a:spcBef>
          <a:spcPct val="20000"/>
        </a:spcBef>
        <a:spcAft>
          <a:spcPct val="0"/>
        </a:spcAft>
        <a:buFont typeface="Arial" pitchFamily="34" charset="0"/>
        <a:buChar char="&gt;"/>
        <a:tabLst>
          <a:tab pos="6629400" algn="l"/>
        </a:tabLst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519" name="Rectangle 23"/>
          <p:cNvSpPr>
            <a:spLocks noChangeArrowheads="1"/>
          </p:cNvSpPr>
          <p:nvPr/>
        </p:nvSpPr>
        <p:spPr bwMode="gray">
          <a:xfrm>
            <a:off x="0" y="1"/>
            <a:ext cx="12192000" cy="34607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000">
              <a:latin typeface="Arial" pitchFamily="34" charset="0"/>
            </a:endParaRPr>
          </a:p>
        </p:txBody>
      </p:sp>
      <p:pic>
        <p:nvPicPr>
          <p:cNvPr id="6147" name="Picture 19" descr="MIL014-4_PPT_background_logo_white"/>
          <p:cNvPicPr>
            <a:picLocks noChangeAspect="1" noChangeArrowheads="1"/>
          </p:cNvPicPr>
          <p:nvPr/>
        </p:nvPicPr>
        <p:blipFill>
          <a:blip r:embed="rId13" cstate="print"/>
          <a:srcRect l="3" t="-29" r="2" b="108"/>
          <a:stretch>
            <a:fillRect/>
          </a:stretch>
        </p:blipFill>
        <p:spPr bwMode="auto">
          <a:xfrm>
            <a:off x="0" y="341314"/>
            <a:ext cx="12192000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7"/>
          <p:cNvSpPr>
            <a:spLocks noGrp="1" noChangeArrowheads="1"/>
          </p:cNvSpPr>
          <p:nvPr>
            <p:ph type="title"/>
          </p:nvPr>
        </p:nvSpPr>
        <p:spPr bwMode="black">
          <a:xfrm>
            <a:off x="554567" y="457201"/>
            <a:ext cx="10989733" cy="5413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9" name="Rectangle 9"/>
          <p:cNvSpPr>
            <a:spLocks noGrp="1" noChangeArrowheads="1"/>
          </p:cNvSpPr>
          <p:nvPr>
            <p:ph type="body" idx="1"/>
          </p:nvPr>
        </p:nvSpPr>
        <p:spPr bwMode="black">
          <a:xfrm>
            <a:off x="554567" y="2622551"/>
            <a:ext cx="7071784" cy="334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150" name="Group 45"/>
          <p:cNvGrpSpPr>
            <a:grpSpLocks/>
          </p:cNvGrpSpPr>
          <p:nvPr/>
        </p:nvGrpSpPr>
        <p:grpSpPr bwMode="auto">
          <a:xfrm>
            <a:off x="9378951" y="6361113"/>
            <a:ext cx="2296583" cy="431800"/>
            <a:chOff x="4431" y="4007"/>
            <a:chExt cx="1085" cy="272"/>
          </a:xfrm>
        </p:grpSpPr>
        <p:pic>
          <p:nvPicPr>
            <p:cNvPr id="6154" name="Picture 46" descr="MIL_3c_RGB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 l="29239" t="20784" b="21057"/>
            <a:stretch>
              <a:fillRect/>
            </a:stretch>
          </p:blipFill>
          <p:spPr bwMode="auto">
            <a:xfrm>
              <a:off x="4652" y="4007"/>
              <a:ext cx="864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155" name="Group 47"/>
            <p:cNvGrpSpPr>
              <a:grpSpLocks/>
            </p:cNvGrpSpPr>
            <p:nvPr userDrawn="1"/>
          </p:nvGrpSpPr>
          <p:grpSpPr bwMode="auto">
            <a:xfrm>
              <a:off x="4431" y="4049"/>
              <a:ext cx="192" cy="192"/>
              <a:chOff x="1803" y="1673"/>
              <a:chExt cx="1728" cy="1727"/>
            </a:xfrm>
          </p:grpSpPr>
          <p:sp>
            <p:nvSpPr>
              <p:cNvPr id="362544" name="Freeform 48"/>
              <p:cNvSpPr>
                <a:spLocks/>
              </p:cNvSpPr>
              <p:nvPr/>
            </p:nvSpPr>
            <p:spPr bwMode="gray">
              <a:xfrm>
                <a:off x="1803" y="1673"/>
                <a:ext cx="1728" cy="1727"/>
              </a:xfrm>
              <a:custGeom>
                <a:avLst/>
                <a:gdLst/>
                <a:ahLst/>
                <a:cxnLst>
                  <a:cxn ang="0">
                    <a:pos x="1728" y="1727"/>
                  </a:cxn>
                  <a:cxn ang="0">
                    <a:pos x="0" y="1727"/>
                  </a:cxn>
                  <a:cxn ang="0">
                    <a:pos x="0" y="0"/>
                  </a:cxn>
                  <a:cxn ang="0">
                    <a:pos x="624" y="0"/>
                  </a:cxn>
                  <a:cxn ang="0">
                    <a:pos x="969" y="213"/>
                  </a:cxn>
                  <a:cxn ang="0">
                    <a:pos x="1215" y="465"/>
                  </a:cxn>
                  <a:cxn ang="0">
                    <a:pos x="1242" y="489"/>
                  </a:cxn>
                  <a:cxn ang="0">
                    <a:pos x="486" y="487"/>
                  </a:cxn>
                  <a:cxn ang="0">
                    <a:pos x="486" y="1239"/>
                  </a:cxn>
                  <a:cxn ang="0">
                    <a:pos x="1236" y="1236"/>
                  </a:cxn>
                  <a:cxn ang="0">
                    <a:pos x="1241" y="490"/>
                  </a:cxn>
                  <a:cxn ang="0">
                    <a:pos x="1248" y="495"/>
                  </a:cxn>
                  <a:cxn ang="0">
                    <a:pos x="1631" y="874"/>
                  </a:cxn>
                  <a:cxn ang="0">
                    <a:pos x="1728" y="1071"/>
                  </a:cxn>
                  <a:cxn ang="0">
                    <a:pos x="1728" y="1727"/>
                  </a:cxn>
                </a:cxnLst>
                <a:rect l="0" t="0" r="r" b="b"/>
                <a:pathLst>
                  <a:path w="1728" h="1727">
                    <a:moveTo>
                      <a:pt x="1728" y="1727"/>
                    </a:moveTo>
                    <a:lnTo>
                      <a:pt x="0" y="1727"/>
                    </a:lnTo>
                    <a:cubicBezTo>
                      <a:pt x="0" y="1727"/>
                      <a:pt x="0" y="304"/>
                      <a:pt x="0" y="0"/>
                    </a:cubicBezTo>
                    <a:cubicBezTo>
                      <a:pt x="98" y="0"/>
                      <a:pt x="416" y="0"/>
                      <a:pt x="624" y="0"/>
                    </a:cubicBezTo>
                    <a:cubicBezTo>
                      <a:pt x="813" y="0"/>
                      <a:pt x="784" y="27"/>
                      <a:pt x="969" y="213"/>
                    </a:cubicBezTo>
                    <a:cubicBezTo>
                      <a:pt x="1154" y="401"/>
                      <a:pt x="1106" y="355"/>
                      <a:pt x="1215" y="465"/>
                    </a:cubicBezTo>
                    <a:cubicBezTo>
                      <a:pt x="1256" y="505"/>
                      <a:pt x="1238" y="481"/>
                      <a:pt x="1242" y="489"/>
                    </a:cubicBezTo>
                    <a:cubicBezTo>
                      <a:pt x="1169" y="490"/>
                      <a:pt x="542" y="487"/>
                      <a:pt x="486" y="487"/>
                    </a:cubicBezTo>
                    <a:cubicBezTo>
                      <a:pt x="486" y="570"/>
                      <a:pt x="486" y="1171"/>
                      <a:pt x="486" y="1239"/>
                    </a:cubicBezTo>
                    <a:cubicBezTo>
                      <a:pt x="543" y="1239"/>
                      <a:pt x="1143" y="1236"/>
                      <a:pt x="1236" y="1236"/>
                    </a:cubicBezTo>
                    <a:cubicBezTo>
                      <a:pt x="1236" y="1160"/>
                      <a:pt x="1241" y="625"/>
                      <a:pt x="1241" y="490"/>
                    </a:cubicBezTo>
                    <a:cubicBezTo>
                      <a:pt x="1249" y="489"/>
                      <a:pt x="1227" y="477"/>
                      <a:pt x="1248" y="495"/>
                    </a:cubicBezTo>
                    <a:cubicBezTo>
                      <a:pt x="1313" y="559"/>
                      <a:pt x="1568" y="796"/>
                      <a:pt x="1631" y="874"/>
                    </a:cubicBezTo>
                    <a:cubicBezTo>
                      <a:pt x="1703" y="943"/>
                      <a:pt x="1728" y="978"/>
                      <a:pt x="1728" y="1071"/>
                    </a:cubicBezTo>
                    <a:cubicBezTo>
                      <a:pt x="1728" y="1448"/>
                      <a:pt x="1728" y="1727"/>
                      <a:pt x="1728" y="17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000">
                  <a:latin typeface="Arial" pitchFamily="34" charset="0"/>
                </a:endParaRPr>
              </a:p>
            </p:txBody>
          </p:sp>
          <p:sp>
            <p:nvSpPr>
              <p:cNvPr id="362545" name="Rectangle 49"/>
              <p:cNvSpPr>
                <a:spLocks noChangeArrowheads="1"/>
              </p:cNvSpPr>
              <p:nvPr/>
            </p:nvSpPr>
            <p:spPr bwMode="gray">
              <a:xfrm>
                <a:off x="3045" y="1682"/>
                <a:ext cx="477" cy="477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000">
                  <a:latin typeface="Arial" pitchFamily="34" charset="0"/>
                </a:endParaRPr>
              </a:p>
            </p:txBody>
          </p:sp>
        </p:grpSp>
      </p:grpSp>
      <p:grpSp>
        <p:nvGrpSpPr>
          <p:cNvPr id="6151" name="Group 52"/>
          <p:cNvGrpSpPr>
            <a:grpSpLocks/>
          </p:cNvGrpSpPr>
          <p:nvPr/>
        </p:nvGrpSpPr>
        <p:grpSpPr bwMode="auto">
          <a:xfrm>
            <a:off x="7948084" y="2652713"/>
            <a:ext cx="3657600" cy="2741612"/>
            <a:chOff x="1803" y="1673"/>
            <a:chExt cx="1728" cy="1727"/>
          </a:xfrm>
        </p:grpSpPr>
        <p:sp>
          <p:nvSpPr>
            <p:cNvPr id="362549" name="Freeform 53"/>
            <p:cNvSpPr>
              <a:spLocks/>
            </p:cNvSpPr>
            <p:nvPr/>
          </p:nvSpPr>
          <p:spPr bwMode="gray">
            <a:xfrm>
              <a:off x="1803" y="1673"/>
              <a:ext cx="1728" cy="1727"/>
            </a:xfrm>
            <a:custGeom>
              <a:avLst/>
              <a:gdLst/>
              <a:ahLst/>
              <a:cxnLst>
                <a:cxn ang="0">
                  <a:pos x="1728" y="1727"/>
                </a:cxn>
                <a:cxn ang="0">
                  <a:pos x="0" y="1727"/>
                </a:cxn>
                <a:cxn ang="0">
                  <a:pos x="0" y="0"/>
                </a:cxn>
                <a:cxn ang="0">
                  <a:pos x="624" y="0"/>
                </a:cxn>
                <a:cxn ang="0">
                  <a:pos x="969" y="213"/>
                </a:cxn>
                <a:cxn ang="0">
                  <a:pos x="1215" y="465"/>
                </a:cxn>
                <a:cxn ang="0">
                  <a:pos x="1242" y="489"/>
                </a:cxn>
                <a:cxn ang="0">
                  <a:pos x="486" y="487"/>
                </a:cxn>
                <a:cxn ang="0">
                  <a:pos x="486" y="1239"/>
                </a:cxn>
                <a:cxn ang="0">
                  <a:pos x="1236" y="1236"/>
                </a:cxn>
                <a:cxn ang="0">
                  <a:pos x="1241" y="490"/>
                </a:cxn>
                <a:cxn ang="0">
                  <a:pos x="1248" y="495"/>
                </a:cxn>
                <a:cxn ang="0">
                  <a:pos x="1631" y="874"/>
                </a:cxn>
                <a:cxn ang="0">
                  <a:pos x="1728" y="1071"/>
                </a:cxn>
                <a:cxn ang="0">
                  <a:pos x="1728" y="1727"/>
                </a:cxn>
              </a:cxnLst>
              <a:rect l="0" t="0" r="r" b="b"/>
              <a:pathLst>
                <a:path w="1728" h="1727">
                  <a:moveTo>
                    <a:pt x="1728" y="1727"/>
                  </a:moveTo>
                  <a:lnTo>
                    <a:pt x="0" y="1727"/>
                  </a:lnTo>
                  <a:cubicBezTo>
                    <a:pt x="0" y="1727"/>
                    <a:pt x="0" y="304"/>
                    <a:pt x="0" y="0"/>
                  </a:cubicBezTo>
                  <a:cubicBezTo>
                    <a:pt x="98" y="0"/>
                    <a:pt x="416" y="0"/>
                    <a:pt x="624" y="0"/>
                  </a:cubicBezTo>
                  <a:cubicBezTo>
                    <a:pt x="813" y="0"/>
                    <a:pt x="784" y="27"/>
                    <a:pt x="969" y="213"/>
                  </a:cubicBezTo>
                  <a:cubicBezTo>
                    <a:pt x="1154" y="401"/>
                    <a:pt x="1106" y="355"/>
                    <a:pt x="1215" y="465"/>
                  </a:cubicBezTo>
                  <a:cubicBezTo>
                    <a:pt x="1256" y="505"/>
                    <a:pt x="1238" y="481"/>
                    <a:pt x="1242" y="489"/>
                  </a:cubicBezTo>
                  <a:cubicBezTo>
                    <a:pt x="1169" y="490"/>
                    <a:pt x="542" y="487"/>
                    <a:pt x="486" y="487"/>
                  </a:cubicBezTo>
                  <a:cubicBezTo>
                    <a:pt x="486" y="570"/>
                    <a:pt x="486" y="1171"/>
                    <a:pt x="486" y="1239"/>
                  </a:cubicBezTo>
                  <a:cubicBezTo>
                    <a:pt x="543" y="1239"/>
                    <a:pt x="1143" y="1236"/>
                    <a:pt x="1236" y="1236"/>
                  </a:cubicBezTo>
                  <a:cubicBezTo>
                    <a:pt x="1236" y="1160"/>
                    <a:pt x="1241" y="625"/>
                    <a:pt x="1241" y="490"/>
                  </a:cubicBezTo>
                  <a:cubicBezTo>
                    <a:pt x="1249" y="489"/>
                    <a:pt x="1227" y="477"/>
                    <a:pt x="1248" y="495"/>
                  </a:cubicBezTo>
                  <a:cubicBezTo>
                    <a:pt x="1313" y="559"/>
                    <a:pt x="1568" y="796"/>
                    <a:pt x="1631" y="874"/>
                  </a:cubicBezTo>
                  <a:cubicBezTo>
                    <a:pt x="1703" y="943"/>
                    <a:pt x="1728" y="978"/>
                    <a:pt x="1728" y="1071"/>
                  </a:cubicBezTo>
                  <a:cubicBezTo>
                    <a:pt x="1728" y="1448"/>
                    <a:pt x="1728" y="1727"/>
                    <a:pt x="1728" y="172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latin typeface="Arial" pitchFamily="34" charset="0"/>
              </a:endParaRPr>
            </a:p>
          </p:txBody>
        </p:sp>
        <p:sp>
          <p:nvSpPr>
            <p:cNvPr id="362550" name="Rectangle 54"/>
            <p:cNvSpPr>
              <a:spLocks noChangeArrowheads="1"/>
            </p:cNvSpPr>
            <p:nvPr/>
          </p:nvSpPr>
          <p:spPr bwMode="gray">
            <a:xfrm>
              <a:off x="3042" y="1680"/>
              <a:ext cx="483" cy="483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latin typeface="Arial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17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25" r:id="rId11"/>
  </p:sldLayoutIdLst>
  <p:transition>
    <p:fade/>
  </p:transition>
  <p:hf hdr="0" ftr="0"/>
  <p:txStyles>
    <p:titleStyle>
      <a:lvl1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tabLst>
          <a:tab pos="114300" algn="l"/>
          <a:tab pos="6400800" algn="r"/>
        </a:tabLs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tabLst>
          <a:tab pos="114300" algn="l"/>
          <a:tab pos="6400800" algn="r"/>
        </a:tabLst>
        <a:defRPr sz="36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tabLst>
          <a:tab pos="114300" algn="l"/>
          <a:tab pos="6400800" algn="r"/>
        </a:tabLst>
        <a:defRPr sz="36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tabLst>
          <a:tab pos="114300" algn="l"/>
          <a:tab pos="6400800" algn="r"/>
        </a:tabLst>
        <a:defRPr sz="36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tabLst>
          <a:tab pos="114300" algn="l"/>
          <a:tab pos="6400800" algn="r"/>
        </a:tabLst>
        <a:defRPr sz="3600" b="1">
          <a:solidFill>
            <a:schemeClr val="tx1"/>
          </a:solidFill>
          <a:latin typeface="Arial" pitchFamily="34" charset="0"/>
        </a:defRPr>
      </a:lvl5pPr>
      <a:lvl6pPr marL="457200" algn="l" rtl="0" fontAlgn="base">
        <a:lnSpc>
          <a:spcPct val="105000"/>
        </a:lnSpc>
        <a:spcBef>
          <a:spcPct val="0"/>
        </a:spcBef>
        <a:spcAft>
          <a:spcPct val="0"/>
        </a:spcAft>
        <a:tabLst>
          <a:tab pos="114300" algn="l"/>
          <a:tab pos="6400800" algn="r"/>
        </a:tabLst>
        <a:defRPr sz="3600" b="1">
          <a:solidFill>
            <a:schemeClr val="tx1"/>
          </a:solidFill>
          <a:latin typeface="Arial" pitchFamily="34" charset="0"/>
        </a:defRPr>
      </a:lvl6pPr>
      <a:lvl7pPr marL="914400" algn="l" rtl="0" fontAlgn="base">
        <a:lnSpc>
          <a:spcPct val="105000"/>
        </a:lnSpc>
        <a:spcBef>
          <a:spcPct val="0"/>
        </a:spcBef>
        <a:spcAft>
          <a:spcPct val="0"/>
        </a:spcAft>
        <a:tabLst>
          <a:tab pos="114300" algn="l"/>
          <a:tab pos="6400800" algn="r"/>
        </a:tabLst>
        <a:defRPr sz="36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lnSpc>
          <a:spcPct val="105000"/>
        </a:lnSpc>
        <a:spcBef>
          <a:spcPct val="0"/>
        </a:spcBef>
        <a:spcAft>
          <a:spcPct val="0"/>
        </a:spcAft>
        <a:tabLst>
          <a:tab pos="114300" algn="l"/>
          <a:tab pos="6400800" algn="r"/>
        </a:tabLst>
        <a:defRPr sz="36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lnSpc>
          <a:spcPct val="105000"/>
        </a:lnSpc>
        <a:spcBef>
          <a:spcPct val="0"/>
        </a:spcBef>
        <a:spcAft>
          <a:spcPct val="0"/>
        </a:spcAft>
        <a:tabLst>
          <a:tab pos="114300" algn="l"/>
          <a:tab pos="6400800" algn="r"/>
        </a:tabLst>
        <a:defRPr sz="36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buFont typeface="Wingdings" pitchFamily="2" charset="2"/>
        <a:tabLst>
          <a:tab pos="6629400" algn="l"/>
        </a:tabLst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114300" indent="34925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tabLst>
          <a:tab pos="6629400" algn="l"/>
        </a:tabLst>
        <a:defRPr sz="2000">
          <a:solidFill>
            <a:schemeClr val="bg1"/>
          </a:solidFill>
          <a:latin typeface="+mn-lt"/>
        </a:defRPr>
      </a:lvl2pPr>
      <a:lvl3pPr marL="574675" indent="396875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tabLst>
          <a:tab pos="6629400" algn="l"/>
        </a:tabLst>
        <a:defRPr sz="2000">
          <a:solidFill>
            <a:schemeClr val="bg1"/>
          </a:solidFill>
          <a:latin typeface="+mn-lt"/>
        </a:defRPr>
      </a:lvl3pPr>
      <a:lvl4pPr marL="966788" indent="4572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tabLst>
          <a:tab pos="6629400" algn="l"/>
        </a:tabLst>
        <a:defRPr sz="2000">
          <a:solidFill>
            <a:schemeClr val="bg1"/>
          </a:solidFill>
          <a:latin typeface="+mn-lt"/>
        </a:defRPr>
      </a:lvl4pPr>
      <a:lvl5pPr marL="1271588" indent="614363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tabLst>
          <a:tab pos="6629400" algn="l"/>
        </a:tabLst>
        <a:defRPr sz="2000">
          <a:solidFill>
            <a:schemeClr val="bg1"/>
          </a:solidFill>
          <a:latin typeface="+mn-lt"/>
        </a:defRPr>
      </a:lvl5pPr>
      <a:lvl6pPr marL="1728788" indent="614363" algn="l" rtl="0" fontAlgn="base">
        <a:spcBef>
          <a:spcPct val="0"/>
        </a:spcBef>
        <a:spcAft>
          <a:spcPct val="0"/>
        </a:spcAft>
        <a:buFont typeface="Wingdings" pitchFamily="2" charset="2"/>
        <a:tabLst>
          <a:tab pos="6629400" algn="l"/>
        </a:tabLst>
        <a:defRPr sz="2000">
          <a:solidFill>
            <a:schemeClr val="bg1"/>
          </a:solidFill>
          <a:latin typeface="+mn-lt"/>
        </a:defRPr>
      </a:lvl6pPr>
      <a:lvl7pPr marL="2185988" indent="614363" algn="l" rtl="0" fontAlgn="base">
        <a:spcBef>
          <a:spcPct val="0"/>
        </a:spcBef>
        <a:spcAft>
          <a:spcPct val="0"/>
        </a:spcAft>
        <a:buFont typeface="Wingdings" pitchFamily="2" charset="2"/>
        <a:tabLst>
          <a:tab pos="6629400" algn="l"/>
        </a:tabLst>
        <a:defRPr sz="2000">
          <a:solidFill>
            <a:schemeClr val="bg1"/>
          </a:solidFill>
          <a:latin typeface="+mn-lt"/>
        </a:defRPr>
      </a:lvl7pPr>
      <a:lvl8pPr marL="2643188" indent="614363" algn="l" rtl="0" fontAlgn="base">
        <a:spcBef>
          <a:spcPct val="0"/>
        </a:spcBef>
        <a:spcAft>
          <a:spcPct val="0"/>
        </a:spcAft>
        <a:buFont typeface="Wingdings" pitchFamily="2" charset="2"/>
        <a:tabLst>
          <a:tab pos="6629400" algn="l"/>
        </a:tabLst>
        <a:defRPr sz="2000">
          <a:solidFill>
            <a:schemeClr val="bg1"/>
          </a:solidFill>
          <a:latin typeface="+mn-lt"/>
        </a:defRPr>
      </a:lvl8pPr>
      <a:lvl9pPr marL="3100388" indent="614363" algn="l" rtl="0" fontAlgn="base">
        <a:spcBef>
          <a:spcPct val="0"/>
        </a:spcBef>
        <a:spcAft>
          <a:spcPct val="0"/>
        </a:spcAft>
        <a:buFont typeface="Wingdings" pitchFamily="2" charset="2"/>
        <a:tabLst>
          <a:tab pos="6629400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51" name="Rectangle 31"/>
          <p:cNvSpPr>
            <a:spLocks noChangeArrowheads="1"/>
          </p:cNvSpPr>
          <p:nvPr/>
        </p:nvSpPr>
        <p:spPr bwMode="gray">
          <a:xfrm>
            <a:off x="0" y="1"/>
            <a:ext cx="12192000" cy="34607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000">
              <a:latin typeface="Arial" pitchFamily="34" charset="0"/>
            </a:endParaRPr>
          </a:p>
        </p:txBody>
      </p:sp>
      <p:pic>
        <p:nvPicPr>
          <p:cNvPr id="7171" name="Picture 30" descr="MIL014-4_PPT_background_white"/>
          <p:cNvPicPr>
            <a:picLocks noChangeAspect="1" noChangeArrowheads="1"/>
          </p:cNvPicPr>
          <p:nvPr/>
        </p:nvPicPr>
        <p:blipFill>
          <a:blip r:embed="rId13" cstate="print"/>
          <a:srcRect t="156"/>
          <a:stretch>
            <a:fillRect/>
          </a:stretch>
        </p:blipFill>
        <p:spPr bwMode="auto">
          <a:xfrm>
            <a:off x="0" y="346076"/>
            <a:ext cx="12192000" cy="589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27"/>
          <p:cNvSpPr>
            <a:spLocks noGrp="1" noChangeArrowheads="1"/>
          </p:cNvSpPr>
          <p:nvPr>
            <p:ph type="body" idx="1"/>
          </p:nvPr>
        </p:nvSpPr>
        <p:spPr bwMode="black">
          <a:xfrm>
            <a:off x="554567" y="2622551"/>
            <a:ext cx="10972800" cy="334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73" name="Rectangle 28"/>
          <p:cNvSpPr>
            <a:spLocks noGrp="1" noChangeArrowheads="1"/>
          </p:cNvSpPr>
          <p:nvPr>
            <p:ph type="title"/>
          </p:nvPr>
        </p:nvSpPr>
        <p:spPr bwMode="black">
          <a:xfrm>
            <a:off x="554567" y="457201"/>
            <a:ext cx="10989733" cy="5413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7174" name="Group 52"/>
          <p:cNvGrpSpPr>
            <a:grpSpLocks/>
          </p:cNvGrpSpPr>
          <p:nvPr/>
        </p:nvGrpSpPr>
        <p:grpSpPr bwMode="auto">
          <a:xfrm>
            <a:off x="9378951" y="6361113"/>
            <a:ext cx="2296583" cy="431800"/>
            <a:chOff x="4431" y="4007"/>
            <a:chExt cx="1085" cy="272"/>
          </a:xfrm>
        </p:grpSpPr>
        <p:pic>
          <p:nvPicPr>
            <p:cNvPr id="7175" name="Picture 53" descr="MIL_3c_RGB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 l="29239" t="20784" b="21057"/>
            <a:stretch>
              <a:fillRect/>
            </a:stretch>
          </p:blipFill>
          <p:spPr bwMode="auto">
            <a:xfrm>
              <a:off x="4652" y="4007"/>
              <a:ext cx="864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176" name="Group 54"/>
            <p:cNvGrpSpPr>
              <a:grpSpLocks/>
            </p:cNvGrpSpPr>
            <p:nvPr userDrawn="1"/>
          </p:nvGrpSpPr>
          <p:grpSpPr bwMode="auto">
            <a:xfrm>
              <a:off x="4431" y="4049"/>
              <a:ext cx="192" cy="192"/>
              <a:chOff x="1803" y="1673"/>
              <a:chExt cx="1728" cy="1727"/>
            </a:xfrm>
          </p:grpSpPr>
          <p:sp>
            <p:nvSpPr>
              <p:cNvPr id="363575" name="Freeform 55"/>
              <p:cNvSpPr>
                <a:spLocks/>
              </p:cNvSpPr>
              <p:nvPr/>
            </p:nvSpPr>
            <p:spPr bwMode="gray">
              <a:xfrm>
                <a:off x="1803" y="1673"/>
                <a:ext cx="1728" cy="1727"/>
              </a:xfrm>
              <a:custGeom>
                <a:avLst/>
                <a:gdLst/>
                <a:ahLst/>
                <a:cxnLst>
                  <a:cxn ang="0">
                    <a:pos x="1728" y="1727"/>
                  </a:cxn>
                  <a:cxn ang="0">
                    <a:pos x="0" y="1727"/>
                  </a:cxn>
                  <a:cxn ang="0">
                    <a:pos x="0" y="0"/>
                  </a:cxn>
                  <a:cxn ang="0">
                    <a:pos x="624" y="0"/>
                  </a:cxn>
                  <a:cxn ang="0">
                    <a:pos x="969" y="213"/>
                  </a:cxn>
                  <a:cxn ang="0">
                    <a:pos x="1215" y="465"/>
                  </a:cxn>
                  <a:cxn ang="0">
                    <a:pos x="1242" y="489"/>
                  </a:cxn>
                  <a:cxn ang="0">
                    <a:pos x="486" y="487"/>
                  </a:cxn>
                  <a:cxn ang="0">
                    <a:pos x="486" y="1239"/>
                  </a:cxn>
                  <a:cxn ang="0">
                    <a:pos x="1236" y="1236"/>
                  </a:cxn>
                  <a:cxn ang="0">
                    <a:pos x="1241" y="490"/>
                  </a:cxn>
                  <a:cxn ang="0">
                    <a:pos x="1248" y="495"/>
                  </a:cxn>
                  <a:cxn ang="0">
                    <a:pos x="1631" y="874"/>
                  </a:cxn>
                  <a:cxn ang="0">
                    <a:pos x="1728" y="1071"/>
                  </a:cxn>
                  <a:cxn ang="0">
                    <a:pos x="1728" y="1727"/>
                  </a:cxn>
                </a:cxnLst>
                <a:rect l="0" t="0" r="r" b="b"/>
                <a:pathLst>
                  <a:path w="1728" h="1727">
                    <a:moveTo>
                      <a:pt x="1728" y="1727"/>
                    </a:moveTo>
                    <a:lnTo>
                      <a:pt x="0" y="1727"/>
                    </a:lnTo>
                    <a:cubicBezTo>
                      <a:pt x="0" y="1727"/>
                      <a:pt x="0" y="304"/>
                      <a:pt x="0" y="0"/>
                    </a:cubicBezTo>
                    <a:cubicBezTo>
                      <a:pt x="98" y="0"/>
                      <a:pt x="416" y="0"/>
                      <a:pt x="624" y="0"/>
                    </a:cubicBezTo>
                    <a:cubicBezTo>
                      <a:pt x="813" y="0"/>
                      <a:pt x="784" y="27"/>
                      <a:pt x="969" y="213"/>
                    </a:cubicBezTo>
                    <a:cubicBezTo>
                      <a:pt x="1154" y="401"/>
                      <a:pt x="1106" y="355"/>
                      <a:pt x="1215" y="465"/>
                    </a:cubicBezTo>
                    <a:cubicBezTo>
                      <a:pt x="1256" y="505"/>
                      <a:pt x="1238" y="481"/>
                      <a:pt x="1242" y="489"/>
                    </a:cubicBezTo>
                    <a:cubicBezTo>
                      <a:pt x="1169" y="490"/>
                      <a:pt x="542" y="487"/>
                      <a:pt x="486" y="487"/>
                    </a:cubicBezTo>
                    <a:cubicBezTo>
                      <a:pt x="486" y="570"/>
                      <a:pt x="486" y="1171"/>
                      <a:pt x="486" y="1239"/>
                    </a:cubicBezTo>
                    <a:cubicBezTo>
                      <a:pt x="543" y="1239"/>
                      <a:pt x="1143" y="1236"/>
                      <a:pt x="1236" y="1236"/>
                    </a:cubicBezTo>
                    <a:cubicBezTo>
                      <a:pt x="1236" y="1160"/>
                      <a:pt x="1241" y="625"/>
                      <a:pt x="1241" y="490"/>
                    </a:cubicBezTo>
                    <a:cubicBezTo>
                      <a:pt x="1249" y="489"/>
                      <a:pt x="1227" y="477"/>
                      <a:pt x="1248" y="495"/>
                    </a:cubicBezTo>
                    <a:cubicBezTo>
                      <a:pt x="1313" y="559"/>
                      <a:pt x="1568" y="796"/>
                      <a:pt x="1631" y="874"/>
                    </a:cubicBezTo>
                    <a:cubicBezTo>
                      <a:pt x="1703" y="943"/>
                      <a:pt x="1728" y="978"/>
                      <a:pt x="1728" y="1071"/>
                    </a:cubicBezTo>
                    <a:cubicBezTo>
                      <a:pt x="1728" y="1448"/>
                      <a:pt x="1728" y="1727"/>
                      <a:pt x="1728" y="17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000">
                  <a:latin typeface="Arial" pitchFamily="34" charset="0"/>
                </a:endParaRPr>
              </a:p>
            </p:txBody>
          </p:sp>
          <p:sp>
            <p:nvSpPr>
              <p:cNvPr id="363576" name="Rectangle 56"/>
              <p:cNvSpPr>
                <a:spLocks noChangeArrowheads="1"/>
              </p:cNvSpPr>
              <p:nvPr/>
            </p:nvSpPr>
            <p:spPr bwMode="gray">
              <a:xfrm>
                <a:off x="3045" y="1682"/>
                <a:ext cx="477" cy="477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000">
                  <a:latin typeface="Arial" pitchFamily="34" charset="0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</p:sldLayoutIdLst>
  <p:transition>
    <p:fade/>
  </p:transition>
  <p:hf hdr="0" ftr="0"/>
  <p:txStyles>
    <p:titleStyle>
      <a:lvl1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tabLst>
          <a:tab pos="114300" algn="l"/>
          <a:tab pos="6400800" algn="r"/>
        </a:tabLs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tabLst>
          <a:tab pos="114300" algn="l"/>
          <a:tab pos="6400800" algn="r"/>
        </a:tabLst>
        <a:defRPr sz="36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tabLst>
          <a:tab pos="114300" algn="l"/>
          <a:tab pos="6400800" algn="r"/>
        </a:tabLst>
        <a:defRPr sz="36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tabLst>
          <a:tab pos="114300" algn="l"/>
          <a:tab pos="6400800" algn="r"/>
        </a:tabLst>
        <a:defRPr sz="36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tabLst>
          <a:tab pos="114300" algn="l"/>
          <a:tab pos="6400800" algn="r"/>
        </a:tabLst>
        <a:defRPr sz="3600" b="1">
          <a:solidFill>
            <a:schemeClr val="tx1"/>
          </a:solidFill>
          <a:latin typeface="Arial" pitchFamily="34" charset="0"/>
        </a:defRPr>
      </a:lvl5pPr>
      <a:lvl6pPr marL="457200" algn="l" rtl="0" fontAlgn="base">
        <a:lnSpc>
          <a:spcPct val="105000"/>
        </a:lnSpc>
        <a:spcBef>
          <a:spcPct val="0"/>
        </a:spcBef>
        <a:spcAft>
          <a:spcPct val="0"/>
        </a:spcAft>
        <a:tabLst>
          <a:tab pos="114300" algn="l"/>
          <a:tab pos="6400800" algn="r"/>
        </a:tabLst>
        <a:defRPr sz="3600" b="1">
          <a:solidFill>
            <a:schemeClr val="tx1"/>
          </a:solidFill>
          <a:latin typeface="Arial" pitchFamily="34" charset="0"/>
        </a:defRPr>
      </a:lvl6pPr>
      <a:lvl7pPr marL="914400" algn="l" rtl="0" fontAlgn="base">
        <a:lnSpc>
          <a:spcPct val="105000"/>
        </a:lnSpc>
        <a:spcBef>
          <a:spcPct val="0"/>
        </a:spcBef>
        <a:spcAft>
          <a:spcPct val="0"/>
        </a:spcAft>
        <a:tabLst>
          <a:tab pos="114300" algn="l"/>
          <a:tab pos="6400800" algn="r"/>
        </a:tabLst>
        <a:defRPr sz="36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lnSpc>
          <a:spcPct val="105000"/>
        </a:lnSpc>
        <a:spcBef>
          <a:spcPct val="0"/>
        </a:spcBef>
        <a:spcAft>
          <a:spcPct val="0"/>
        </a:spcAft>
        <a:tabLst>
          <a:tab pos="114300" algn="l"/>
          <a:tab pos="6400800" algn="r"/>
        </a:tabLst>
        <a:defRPr sz="36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lnSpc>
          <a:spcPct val="105000"/>
        </a:lnSpc>
        <a:spcBef>
          <a:spcPct val="0"/>
        </a:spcBef>
        <a:spcAft>
          <a:spcPct val="0"/>
        </a:spcAft>
        <a:tabLst>
          <a:tab pos="114300" algn="l"/>
          <a:tab pos="6400800" algn="r"/>
        </a:tabLst>
        <a:defRPr sz="36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buFont typeface="Wingdings" pitchFamily="2" charset="2"/>
        <a:tabLst>
          <a:tab pos="6629400" algn="l"/>
        </a:tabLst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114300" indent="34925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tabLst>
          <a:tab pos="6629400" algn="l"/>
        </a:tabLst>
        <a:defRPr sz="2000">
          <a:solidFill>
            <a:schemeClr val="bg1"/>
          </a:solidFill>
          <a:latin typeface="+mn-lt"/>
        </a:defRPr>
      </a:lvl2pPr>
      <a:lvl3pPr marL="574675" indent="396875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tabLst>
          <a:tab pos="6629400" algn="l"/>
        </a:tabLst>
        <a:defRPr sz="2000">
          <a:solidFill>
            <a:schemeClr val="bg1"/>
          </a:solidFill>
          <a:latin typeface="+mn-lt"/>
        </a:defRPr>
      </a:lvl3pPr>
      <a:lvl4pPr marL="966788" indent="4572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tabLst>
          <a:tab pos="6629400" algn="l"/>
        </a:tabLst>
        <a:defRPr sz="2000">
          <a:solidFill>
            <a:schemeClr val="bg1"/>
          </a:solidFill>
          <a:latin typeface="+mn-lt"/>
        </a:defRPr>
      </a:lvl4pPr>
      <a:lvl5pPr marL="1271588" indent="614363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tabLst>
          <a:tab pos="6629400" algn="l"/>
        </a:tabLst>
        <a:defRPr sz="2000">
          <a:solidFill>
            <a:schemeClr val="bg1"/>
          </a:solidFill>
          <a:latin typeface="+mn-lt"/>
        </a:defRPr>
      </a:lvl5pPr>
      <a:lvl6pPr marL="1728788" indent="614363" algn="l" rtl="0" fontAlgn="base">
        <a:spcBef>
          <a:spcPct val="0"/>
        </a:spcBef>
        <a:spcAft>
          <a:spcPct val="0"/>
        </a:spcAft>
        <a:buFont typeface="Wingdings" pitchFamily="2" charset="2"/>
        <a:tabLst>
          <a:tab pos="6629400" algn="l"/>
        </a:tabLst>
        <a:defRPr sz="2000">
          <a:solidFill>
            <a:schemeClr val="bg1"/>
          </a:solidFill>
          <a:latin typeface="+mn-lt"/>
        </a:defRPr>
      </a:lvl6pPr>
      <a:lvl7pPr marL="2185988" indent="614363" algn="l" rtl="0" fontAlgn="base">
        <a:spcBef>
          <a:spcPct val="0"/>
        </a:spcBef>
        <a:spcAft>
          <a:spcPct val="0"/>
        </a:spcAft>
        <a:buFont typeface="Wingdings" pitchFamily="2" charset="2"/>
        <a:tabLst>
          <a:tab pos="6629400" algn="l"/>
        </a:tabLst>
        <a:defRPr sz="2000">
          <a:solidFill>
            <a:schemeClr val="bg1"/>
          </a:solidFill>
          <a:latin typeface="+mn-lt"/>
        </a:defRPr>
      </a:lvl7pPr>
      <a:lvl8pPr marL="2643188" indent="614363" algn="l" rtl="0" fontAlgn="base">
        <a:spcBef>
          <a:spcPct val="0"/>
        </a:spcBef>
        <a:spcAft>
          <a:spcPct val="0"/>
        </a:spcAft>
        <a:buFont typeface="Wingdings" pitchFamily="2" charset="2"/>
        <a:tabLst>
          <a:tab pos="6629400" algn="l"/>
        </a:tabLst>
        <a:defRPr sz="2000">
          <a:solidFill>
            <a:schemeClr val="bg1"/>
          </a:solidFill>
          <a:latin typeface="+mn-lt"/>
        </a:defRPr>
      </a:lvl8pPr>
      <a:lvl9pPr marL="3100388" indent="614363" algn="l" rtl="0" fontAlgn="base">
        <a:spcBef>
          <a:spcPct val="0"/>
        </a:spcBef>
        <a:spcAft>
          <a:spcPct val="0"/>
        </a:spcAft>
        <a:buFont typeface="Wingdings" pitchFamily="2" charset="2"/>
        <a:tabLst>
          <a:tab pos="6629400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1471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CCB00-38B5-9543-8B3D-7DAFB5B0A7B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56735" y="272678"/>
            <a:ext cx="2864088" cy="89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3351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tclement@psych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gress.gov/bill/116th-congress/senate-bill/1737/text" TargetMode="External"/><Relationship Id="rId2" Type="http://schemas.openxmlformats.org/officeDocument/2006/relationships/hyperlink" Target="https://www.congress.gov/bill/116th-congress/house-bill/3165/text?q=%7B%22search%22:%5B%22hr3165%22%5D%7D&amp;r=1&amp;s=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ongress.gov/bill/116th-congress/senate-bill/1895/text?q=%7B%22search%22:%5B%22s1895%22%5D%7D&amp;r=1&amp;s=5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ngress.gov/bill/116th-congress/house-bill/7539/text?q=%7B%22search%22:%5B%22hr7539%22%5D%7D&amp;r=1&amp;s=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tclement@psych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3870" y="1520750"/>
            <a:ext cx="9144000" cy="1504578"/>
          </a:xfrm>
        </p:spPr>
        <p:txBody>
          <a:bodyPr>
            <a:normAutofit/>
          </a:bodyPr>
          <a:lstStyle/>
          <a:p>
            <a:r>
              <a:rPr lang="en-US" dirty="0"/>
              <a:t>Parity: Progress &amp; Next Steps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7160" y="4287211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/>
              <a:t>Tim Clement, MPH  - Director of Legislative Development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April 9,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403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567" y="457201"/>
            <a:ext cx="10991851" cy="480901"/>
          </a:xfrm>
        </p:spPr>
        <p:txBody>
          <a:bodyPr/>
          <a:lstStyle/>
          <a:p>
            <a:r>
              <a:rPr lang="en-US" dirty="0"/>
              <a:t>Additional Parity Focus in 117</a:t>
            </a:r>
            <a:r>
              <a:rPr lang="en-US" baseline="30000" dirty="0"/>
              <a:t>th</a:t>
            </a:r>
            <a:r>
              <a:rPr lang="en-US" dirty="0"/>
              <a:t> Congress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437" y="1092846"/>
            <a:ext cx="11687563" cy="4118307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The Parity Enforcement Act (H.R. 1364) has been reintroduced</a:t>
            </a:r>
          </a:p>
          <a:p>
            <a:endParaRPr lang="en-US" dirty="0"/>
          </a:p>
          <a:p>
            <a:r>
              <a:rPr lang="en-US" dirty="0"/>
              <a:t>Would allow DOL to impose civil monetary penalty on plans and insurers for violating the federal parity act</a:t>
            </a:r>
          </a:p>
          <a:p>
            <a:pPr lvl="1"/>
            <a:r>
              <a:rPr lang="en-US" dirty="0"/>
              <a:t>Capped at $500k unless violation is “willful”</a:t>
            </a:r>
          </a:p>
          <a:p>
            <a:pPr lvl="1"/>
            <a:endParaRPr lang="en-US" dirty="0"/>
          </a:p>
          <a:p>
            <a:r>
              <a:rPr lang="en-US" dirty="0"/>
              <a:t>This was originally offered as an amendment to the SUPPORT Act in 2018 by Sen. Murphy but died on a party-line vote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73141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4850" y="1181493"/>
            <a:ext cx="8242300" cy="1122359"/>
          </a:xfrm>
        </p:spPr>
        <p:txBody>
          <a:bodyPr/>
          <a:lstStyle/>
          <a:p>
            <a:r>
              <a:rPr lang="en-US" dirty="0"/>
              <a:t>Tim Clement, Director of Legislative Development</a:t>
            </a:r>
          </a:p>
          <a:p>
            <a:pPr lvl="1"/>
            <a:r>
              <a:rPr lang="en-US" dirty="0">
                <a:hlinkClick r:id="rId2"/>
              </a:rPr>
              <a:t>tclement@psych.org</a:t>
            </a:r>
            <a:endParaRPr lang="en-US" dirty="0"/>
          </a:p>
          <a:p>
            <a:pPr marL="230187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57237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2C0A1-2AC2-4DB5-AB4D-E3774181C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226" y="536974"/>
            <a:ext cx="9497426" cy="965649"/>
          </a:xfrm>
        </p:spPr>
        <p:txBody>
          <a:bodyPr/>
          <a:lstStyle/>
          <a:p>
            <a:r>
              <a:rPr lang="en-US" dirty="0"/>
              <a:t>Major Parity Victory at the End of 116</a:t>
            </a:r>
            <a:r>
              <a:rPr lang="en-US" baseline="30000" dirty="0"/>
              <a:t>th</a:t>
            </a:r>
            <a:r>
              <a:rPr lang="en-US" dirty="0"/>
              <a:t> Congress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40B9F-879B-4243-845B-B734068F4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182" y="1166257"/>
            <a:ext cx="11364145" cy="5735672"/>
          </a:xfrm>
        </p:spPr>
        <p:txBody>
          <a:bodyPr/>
          <a:lstStyle/>
          <a:p>
            <a:r>
              <a:rPr lang="en-US" dirty="0"/>
              <a:t>The President signed the Consolidated Appropriations Act (CAA) into law on 12/27/2020</a:t>
            </a:r>
          </a:p>
          <a:p>
            <a:endParaRPr lang="en-US" dirty="0"/>
          </a:p>
          <a:p>
            <a:r>
              <a:rPr lang="en-US" dirty="0"/>
              <a:t>Section 203 of Division BB amended the Mental Health Parity and Addiction Equity Act (federal parity act)</a:t>
            </a:r>
          </a:p>
          <a:p>
            <a:endParaRPr lang="en-US" dirty="0"/>
          </a:p>
          <a:p>
            <a:r>
              <a:rPr lang="en-US" dirty="0"/>
              <a:t>Added new compliance requirements </a:t>
            </a:r>
          </a:p>
          <a:p>
            <a:endParaRPr lang="en-US" dirty="0"/>
          </a:p>
          <a:p>
            <a:r>
              <a:rPr lang="en-US" dirty="0"/>
              <a:t>Added new requirements for federal agencies </a:t>
            </a:r>
          </a:p>
          <a:p>
            <a:endParaRPr lang="en-US" dirty="0"/>
          </a:p>
          <a:p>
            <a:r>
              <a:rPr lang="en-US" dirty="0"/>
              <a:t>Applies to all federally-regulated group health plans and all state-regulated insurers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70161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567" y="457201"/>
            <a:ext cx="10991851" cy="480901"/>
          </a:xfrm>
        </p:spPr>
        <p:txBody>
          <a:bodyPr/>
          <a:lstStyle/>
          <a:p>
            <a:r>
              <a:rPr lang="en-US" dirty="0"/>
              <a:t>History of New Parity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567" y="1460500"/>
            <a:ext cx="10989733" cy="3973908"/>
          </a:xfrm>
        </p:spPr>
        <p:txBody>
          <a:bodyPr/>
          <a:lstStyle/>
          <a:p>
            <a:r>
              <a:rPr lang="en-US" dirty="0"/>
              <a:t>New requirements enacted in the CAA started their journey in 2019</a:t>
            </a:r>
          </a:p>
          <a:p>
            <a:endParaRPr lang="en-US" dirty="0"/>
          </a:p>
          <a:p>
            <a:r>
              <a:rPr lang="en-US" dirty="0"/>
              <a:t>The Mental Health Parity Compliance Act (</a:t>
            </a:r>
            <a:r>
              <a:rPr lang="en-US" dirty="0">
                <a:hlinkClick r:id="rId2"/>
              </a:rPr>
              <a:t>H.R. 3165</a:t>
            </a:r>
            <a:r>
              <a:rPr lang="en-US" dirty="0"/>
              <a:t>/</a:t>
            </a:r>
            <a:r>
              <a:rPr lang="en-US" dirty="0">
                <a:hlinkClick r:id="rId3"/>
              </a:rPr>
              <a:t>S. 1737</a:t>
            </a:r>
            <a:r>
              <a:rPr lang="en-US" dirty="0"/>
              <a:t>) introduced in June, 2019</a:t>
            </a:r>
          </a:p>
          <a:p>
            <a:pPr lvl="1"/>
            <a:r>
              <a:rPr lang="en-US" dirty="0"/>
              <a:t>Senate sponsors: Sen. Murphy (D-CT); Sen. Cassidy (R-LA)</a:t>
            </a:r>
          </a:p>
          <a:p>
            <a:pPr lvl="1"/>
            <a:r>
              <a:rPr lang="en-US" dirty="0"/>
              <a:t>House sponsors: Rep. Porter (D-CA); Rep. Bilirakis (R-FL)</a:t>
            </a:r>
          </a:p>
          <a:p>
            <a:pPr lvl="1"/>
            <a:endParaRPr lang="en-US" dirty="0"/>
          </a:p>
          <a:p>
            <a:r>
              <a:rPr lang="en-US" dirty="0"/>
              <a:t>Legislation was quickly added into a large bipartisan package of health care legislation: Lower Health Care Costs Act (</a:t>
            </a:r>
            <a:r>
              <a:rPr lang="en-US" dirty="0">
                <a:hlinkClick r:id="rId4"/>
              </a:rPr>
              <a:t>S. 1895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Sponsors: Sen. Alexander (R-TN); Sen. Murray (D-WA)</a:t>
            </a:r>
          </a:p>
        </p:txBody>
      </p:sp>
    </p:spTree>
    <p:extLst>
      <p:ext uri="{BB962C8B-B14F-4D97-AF65-F5344CB8AC3E}">
        <p14:creationId xmlns:p14="http://schemas.microsoft.com/office/powerpoint/2010/main" val="35120943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567" y="457201"/>
            <a:ext cx="10991851" cy="480901"/>
          </a:xfrm>
        </p:spPr>
        <p:txBody>
          <a:bodyPr/>
          <a:lstStyle/>
          <a:p>
            <a:r>
              <a:rPr lang="en-US" dirty="0"/>
              <a:t>Winding Journey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567" y="1460500"/>
            <a:ext cx="10989733" cy="3882858"/>
          </a:xfrm>
        </p:spPr>
        <p:txBody>
          <a:bodyPr/>
          <a:lstStyle/>
          <a:p>
            <a:r>
              <a:rPr lang="en-US" dirty="0"/>
              <a:t>The Lower Health Care Costs Act experienced furious debate regarding its surprise billing provisions (as you all know)</a:t>
            </a:r>
          </a:p>
          <a:p>
            <a:pPr lvl="1"/>
            <a:r>
              <a:rPr lang="en-US" dirty="0"/>
              <a:t>Parity language was not deemed controversial and never experienced any opposition from any stakeholders, including the insurance industry</a:t>
            </a:r>
          </a:p>
          <a:p>
            <a:pPr lvl="1"/>
            <a:endParaRPr lang="en-US" dirty="0"/>
          </a:p>
          <a:p>
            <a:r>
              <a:rPr lang="en-US" dirty="0"/>
              <a:t>Key House and Senate committees agreed to minor tweaks in the parity compliance language in early 2020</a:t>
            </a:r>
          </a:p>
          <a:p>
            <a:endParaRPr lang="en-US" dirty="0"/>
          </a:p>
          <a:p>
            <a:r>
              <a:rPr lang="en-US" dirty="0"/>
              <a:t>When Lower Health Care Costs Act looked imperiled, House and Senate committees looked for additional vehicles for parity language</a:t>
            </a:r>
          </a:p>
        </p:txBody>
      </p:sp>
    </p:spTree>
    <p:extLst>
      <p:ext uri="{BB962C8B-B14F-4D97-AF65-F5344CB8AC3E}">
        <p14:creationId xmlns:p14="http://schemas.microsoft.com/office/powerpoint/2010/main" val="366811234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567" y="457201"/>
            <a:ext cx="10991851" cy="480901"/>
          </a:xfrm>
        </p:spPr>
        <p:txBody>
          <a:bodyPr/>
          <a:lstStyle/>
          <a:p>
            <a:r>
              <a:rPr lang="en-US" dirty="0"/>
              <a:t>Strengthening Behavioral Health Parity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567" y="1460500"/>
            <a:ext cx="10989733" cy="3984424"/>
          </a:xfrm>
        </p:spPr>
        <p:txBody>
          <a:bodyPr/>
          <a:lstStyle/>
          <a:p>
            <a:r>
              <a:rPr lang="en-US" dirty="0"/>
              <a:t>In July of 2020, the parity language from the Mental Health Parity Compliance Act that was altered slightly by House and Senate committees is reintroduced in the House</a:t>
            </a:r>
          </a:p>
          <a:p>
            <a:endParaRPr lang="en-US" dirty="0"/>
          </a:p>
          <a:p>
            <a:r>
              <a:rPr lang="en-US" dirty="0"/>
              <a:t>Reintroduced version called the Strengthening Behavioral Health Parity Act (</a:t>
            </a:r>
            <a:r>
              <a:rPr lang="en-US" dirty="0">
                <a:hlinkClick r:id="rId2"/>
              </a:rPr>
              <a:t>H.R. 7539)</a:t>
            </a:r>
            <a:endParaRPr lang="en-US" dirty="0"/>
          </a:p>
          <a:p>
            <a:pPr lvl="1"/>
            <a:r>
              <a:rPr lang="en-US" dirty="0"/>
              <a:t>Sponsors: Rep. Kennedy (D-MA); Rep. Upton (R-MI); Rep. Porter (D-CA); Rep. Bilirakis (R-FL)</a:t>
            </a:r>
          </a:p>
          <a:p>
            <a:pPr lvl="1"/>
            <a:endParaRPr lang="en-US" dirty="0"/>
          </a:p>
          <a:p>
            <a:r>
              <a:rPr lang="en-US" dirty="0"/>
              <a:t> Final language from this version was inserted into the CAA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36114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567" y="457201"/>
            <a:ext cx="10991851" cy="480901"/>
          </a:xfrm>
        </p:spPr>
        <p:txBody>
          <a:bodyPr/>
          <a:lstStyle/>
          <a:p>
            <a:r>
              <a:rPr lang="en-US" dirty="0"/>
              <a:t>What are the New Requirements for Insurers and Plans?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857" y="1393653"/>
            <a:ext cx="10989733" cy="4441472"/>
          </a:xfrm>
        </p:spPr>
        <p:txBody>
          <a:bodyPr/>
          <a:lstStyle/>
          <a:p>
            <a:r>
              <a:rPr lang="en-US" dirty="0"/>
              <a:t>All health insurers and all group health plans must perform comparative analyses about how they design and apply </a:t>
            </a:r>
            <a:r>
              <a:rPr lang="en-US" dirty="0" err="1"/>
              <a:t>nonquantitative</a:t>
            </a:r>
            <a:r>
              <a:rPr lang="en-US" dirty="0"/>
              <a:t> treatment limitations (NQTLs)</a:t>
            </a:r>
          </a:p>
          <a:p>
            <a:pPr lvl="1"/>
            <a:r>
              <a:rPr lang="en-US" dirty="0"/>
              <a:t>NQTLs include prior authorization, formulary design, network design, reimbursement rate setting, and many others</a:t>
            </a:r>
          </a:p>
          <a:p>
            <a:pPr lvl="1"/>
            <a:endParaRPr lang="en-US" dirty="0"/>
          </a:p>
          <a:p>
            <a:r>
              <a:rPr lang="en-US" dirty="0"/>
              <a:t>Beginning 02/10/2021 (2 months ago) all insurers and plans must make these comparative analyses available to the federal agencies or states upon request</a:t>
            </a:r>
          </a:p>
          <a:p>
            <a:endParaRPr lang="en-US" dirty="0"/>
          </a:p>
          <a:p>
            <a:r>
              <a:rPr lang="en-US" dirty="0"/>
              <a:t>This means the insurance industry really has to take the law seriously now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25485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567" y="457201"/>
            <a:ext cx="10991851" cy="480901"/>
          </a:xfrm>
        </p:spPr>
        <p:txBody>
          <a:bodyPr/>
          <a:lstStyle/>
          <a:p>
            <a:r>
              <a:rPr lang="en-US" dirty="0"/>
              <a:t>New Specifications for Federal Agencies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308" y="1092846"/>
            <a:ext cx="10989733" cy="4906471"/>
          </a:xfrm>
        </p:spPr>
        <p:txBody>
          <a:bodyPr/>
          <a:lstStyle/>
          <a:p>
            <a:r>
              <a:rPr lang="en-US" sz="2000" dirty="0"/>
              <a:t>Federal Departments of Health and Human Services (HHS), Labor (DOL), and Treasury must request the analyses from health plans if:</a:t>
            </a:r>
          </a:p>
          <a:p>
            <a:pPr lvl="1"/>
            <a:r>
              <a:rPr lang="en-US" dirty="0"/>
              <a:t>There’s a complaint</a:t>
            </a:r>
          </a:p>
          <a:p>
            <a:pPr lvl="1"/>
            <a:r>
              <a:rPr lang="en-US" dirty="0"/>
              <a:t>The Departments think there might be noncompliance for some reason</a:t>
            </a:r>
          </a:p>
          <a:p>
            <a:pPr lvl="1"/>
            <a:r>
              <a:rPr lang="en-US" dirty="0"/>
              <a:t>Must request analyses from no fewer than 20 plans each year</a:t>
            </a:r>
          </a:p>
          <a:p>
            <a:pPr lvl="1"/>
            <a:endParaRPr lang="en-US" dirty="0"/>
          </a:p>
          <a:p>
            <a:r>
              <a:rPr lang="en-US" sz="2000" dirty="0"/>
              <a:t>Departments can ask for more information if they don’t think the plan provided a sufficient comparative analysis and plan must provide this additional information</a:t>
            </a:r>
          </a:p>
          <a:p>
            <a:endParaRPr lang="en-US" sz="2000" dirty="0"/>
          </a:p>
          <a:p>
            <a:r>
              <a:rPr lang="en-US" sz="2000" dirty="0"/>
              <a:t>Plans have 45 days to correct violations; if not fixed, every beneficiary of the plan is notified within 7 days</a:t>
            </a:r>
          </a:p>
          <a:p>
            <a:endParaRPr lang="en-US" sz="2000" dirty="0"/>
          </a:p>
          <a:p>
            <a:r>
              <a:rPr lang="en-US" sz="2000" dirty="0"/>
              <a:t>Report to Congress each year about findings </a:t>
            </a:r>
          </a:p>
        </p:txBody>
      </p:sp>
    </p:spTree>
    <p:extLst>
      <p:ext uri="{BB962C8B-B14F-4D97-AF65-F5344CB8AC3E}">
        <p14:creationId xmlns:p14="http://schemas.microsoft.com/office/powerpoint/2010/main" val="301793200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567" y="457201"/>
            <a:ext cx="10991851" cy="965649"/>
          </a:xfrm>
        </p:spPr>
        <p:txBody>
          <a:bodyPr/>
          <a:lstStyle/>
          <a:p>
            <a:r>
              <a:rPr lang="en-US" dirty="0"/>
              <a:t>New Federal Compliance Standard Solidifies Existing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567" y="1460500"/>
            <a:ext cx="10989733" cy="4161396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Before this federal legislation was enacted over 20 states had taken a nearly identical approach through either legislative or regulatory means</a:t>
            </a:r>
          </a:p>
          <a:p>
            <a:endParaRPr lang="en-US" dirty="0"/>
          </a:p>
          <a:p>
            <a:r>
              <a:rPr lang="en-US" dirty="0"/>
              <a:t>DOL included this approach in its 2018 Parity Self Compliance Tool and its updated 2020 version</a:t>
            </a:r>
          </a:p>
          <a:p>
            <a:endParaRPr lang="en-US" dirty="0"/>
          </a:p>
          <a:p>
            <a:r>
              <a:rPr lang="en-US" dirty="0"/>
              <a:t>The Departments issued guidance on 4/2 (last week) specifying what is required from plans and insurers under the new law</a:t>
            </a:r>
          </a:p>
          <a:p>
            <a:pPr lvl="1"/>
            <a:r>
              <a:rPr lang="en-US" dirty="0"/>
              <a:t>Guidance reinforced that this was already a “best practice” but now is “required”</a:t>
            </a:r>
          </a:p>
        </p:txBody>
      </p:sp>
    </p:spTree>
    <p:extLst>
      <p:ext uri="{BB962C8B-B14F-4D97-AF65-F5344CB8AC3E}">
        <p14:creationId xmlns:p14="http://schemas.microsoft.com/office/powerpoint/2010/main" val="349963330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567" y="457201"/>
            <a:ext cx="10991851" cy="480901"/>
          </a:xfrm>
        </p:spPr>
        <p:txBody>
          <a:bodyPr/>
          <a:lstStyle/>
          <a:p>
            <a:r>
              <a:rPr lang="en-US" dirty="0"/>
              <a:t>Work in the 117</a:t>
            </a:r>
            <a:r>
              <a:rPr lang="en-US" baseline="30000" dirty="0"/>
              <a:t>th</a:t>
            </a:r>
            <a:r>
              <a:rPr lang="en-US" dirty="0"/>
              <a:t> Congress to Build on this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437" y="1092846"/>
            <a:ext cx="11687563" cy="5106526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Two-pronged approach in Congress to help implement the new requirements</a:t>
            </a:r>
          </a:p>
          <a:p>
            <a:endParaRPr lang="en-US" dirty="0"/>
          </a:p>
          <a:p>
            <a:r>
              <a:rPr lang="en-US" dirty="0"/>
              <a:t>Legislation to send $50 million in grants to states to collect &amp; review comparative analyses and further investigate when necessary</a:t>
            </a:r>
          </a:p>
          <a:p>
            <a:pPr lvl="1"/>
            <a:r>
              <a:rPr lang="en-US" dirty="0"/>
              <a:t>Puts more money into an existing grant program that was used in 2017-18 to implement parity</a:t>
            </a:r>
          </a:p>
          <a:p>
            <a:pPr lvl="1"/>
            <a:r>
              <a:rPr lang="en-US" dirty="0"/>
              <a:t>Rep. Cardenas and Sen. Murphy have agreed to sponsor, looking for R original cosponsors</a:t>
            </a:r>
            <a:r>
              <a:rPr lang="mr-IN" dirty="0"/>
              <a:t>…</a:t>
            </a:r>
            <a:r>
              <a:rPr lang="en-US" dirty="0"/>
              <a:t>several interested</a:t>
            </a:r>
          </a:p>
          <a:p>
            <a:pPr lvl="1"/>
            <a:endParaRPr lang="en-US" dirty="0"/>
          </a:p>
          <a:p>
            <a:r>
              <a:rPr lang="en-US" dirty="0"/>
              <a:t>$25 million appropriation to DOL to implement new requirements &amp; general enforcement</a:t>
            </a:r>
          </a:p>
          <a:p>
            <a:pPr lvl="1"/>
            <a:r>
              <a:rPr lang="en-US" dirty="0"/>
              <a:t>Reps. Courtney and Porter are circulating dear colleague to send to the appropriators (email me for more information </a:t>
            </a:r>
            <a:r>
              <a:rPr lang="en-US" dirty="0">
                <a:hlinkClick r:id="rId2"/>
              </a:rPr>
              <a:t>tclement@psych.org</a:t>
            </a:r>
            <a:r>
              <a:rPr lang="en-US" dirty="0"/>
              <a:t>) Deadline: 4/21</a:t>
            </a:r>
          </a:p>
          <a:p>
            <a:pPr marL="230187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39676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IL_MEETING_Template_012108">
  <a:themeElements>
    <a:clrScheme name="MIL_MEETING_Template_012108 1">
      <a:dk1>
        <a:srgbClr val="004877"/>
      </a:dk1>
      <a:lt1>
        <a:srgbClr val="FEFEFE"/>
      </a:lt1>
      <a:dk2>
        <a:srgbClr val="FF6400"/>
      </a:dk2>
      <a:lt2>
        <a:srgbClr val="000000"/>
      </a:lt2>
      <a:accent1>
        <a:srgbClr val="91AF5F"/>
      </a:accent1>
      <a:accent2>
        <a:srgbClr val="F09628"/>
      </a:accent2>
      <a:accent3>
        <a:srgbClr val="FEFEFE"/>
      </a:accent3>
      <a:accent4>
        <a:srgbClr val="003C65"/>
      </a:accent4>
      <a:accent5>
        <a:srgbClr val="C7D4B6"/>
      </a:accent5>
      <a:accent6>
        <a:srgbClr val="D98723"/>
      </a:accent6>
      <a:hlink>
        <a:srgbClr val="328CB4"/>
      </a:hlink>
      <a:folHlink>
        <a:srgbClr val="660033"/>
      </a:folHlink>
    </a:clrScheme>
    <a:fontScheme name="MIL_MEETING_Template_0121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MIL_MEETING_Template_012108 1">
        <a:dk1>
          <a:srgbClr val="004877"/>
        </a:dk1>
        <a:lt1>
          <a:srgbClr val="FEFEFE"/>
        </a:lt1>
        <a:dk2>
          <a:srgbClr val="FF6400"/>
        </a:dk2>
        <a:lt2>
          <a:srgbClr val="000000"/>
        </a:lt2>
        <a:accent1>
          <a:srgbClr val="91AF5F"/>
        </a:accent1>
        <a:accent2>
          <a:srgbClr val="F09628"/>
        </a:accent2>
        <a:accent3>
          <a:srgbClr val="FEFEFE"/>
        </a:accent3>
        <a:accent4>
          <a:srgbClr val="003C65"/>
        </a:accent4>
        <a:accent5>
          <a:srgbClr val="C7D4B6"/>
        </a:accent5>
        <a:accent6>
          <a:srgbClr val="D98723"/>
        </a:accent6>
        <a:hlink>
          <a:srgbClr val="328CB4"/>
        </a:hlink>
        <a:folHlink>
          <a:srgbClr val="6600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Title with graphic">
  <a:themeElements>
    <a:clrScheme name="2_Title with graphic 1">
      <a:dk1>
        <a:srgbClr val="004877"/>
      </a:dk1>
      <a:lt1>
        <a:srgbClr val="FEFEFE"/>
      </a:lt1>
      <a:dk2>
        <a:srgbClr val="FF6400"/>
      </a:dk2>
      <a:lt2>
        <a:srgbClr val="000000"/>
      </a:lt2>
      <a:accent1>
        <a:srgbClr val="91AF5F"/>
      </a:accent1>
      <a:accent2>
        <a:srgbClr val="F09628"/>
      </a:accent2>
      <a:accent3>
        <a:srgbClr val="FEFEFE"/>
      </a:accent3>
      <a:accent4>
        <a:srgbClr val="003C65"/>
      </a:accent4>
      <a:accent5>
        <a:srgbClr val="C7D4B6"/>
      </a:accent5>
      <a:accent6>
        <a:srgbClr val="D98723"/>
      </a:accent6>
      <a:hlink>
        <a:srgbClr val="328CB4"/>
      </a:hlink>
      <a:folHlink>
        <a:srgbClr val="660033"/>
      </a:folHlink>
    </a:clrScheme>
    <a:fontScheme name="2_Title with graph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Title with graphic 1">
        <a:dk1>
          <a:srgbClr val="004877"/>
        </a:dk1>
        <a:lt1>
          <a:srgbClr val="FEFEFE"/>
        </a:lt1>
        <a:dk2>
          <a:srgbClr val="FF6400"/>
        </a:dk2>
        <a:lt2>
          <a:srgbClr val="000000"/>
        </a:lt2>
        <a:accent1>
          <a:srgbClr val="91AF5F"/>
        </a:accent1>
        <a:accent2>
          <a:srgbClr val="F09628"/>
        </a:accent2>
        <a:accent3>
          <a:srgbClr val="FEFEFE"/>
        </a:accent3>
        <a:accent4>
          <a:srgbClr val="003C65"/>
        </a:accent4>
        <a:accent5>
          <a:srgbClr val="C7D4B6"/>
        </a:accent5>
        <a:accent6>
          <a:srgbClr val="D98723"/>
        </a:accent6>
        <a:hlink>
          <a:srgbClr val="328CB4"/>
        </a:hlink>
        <a:folHlink>
          <a:srgbClr val="6600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Title with no graphic">
  <a:themeElements>
    <a:clrScheme name="3_Title with no graphic 1">
      <a:dk1>
        <a:srgbClr val="004877"/>
      </a:dk1>
      <a:lt1>
        <a:srgbClr val="FEFEFE"/>
      </a:lt1>
      <a:dk2>
        <a:srgbClr val="FF6400"/>
      </a:dk2>
      <a:lt2>
        <a:srgbClr val="000000"/>
      </a:lt2>
      <a:accent1>
        <a:srgbClr val="91AF5F"/>
      </a:accent1>
      <a:accent2>
        <a:srgbClr val="F09628"/>
      </a:accent2>
      <a:accent3>
        <a:srgbClr val="FEFEFE"/>
      </a:accent3>
      <a:accent4>
        <a:srgbClr val="003C65"/>
      </a:accent4>
      <a:accent5>
        <a:srgbClr val="C7D4B6"/>
      </a:accent5>
      <a:accent6>
        <a:srgbClr val="D98723"/>
      </a:accent6>
      <a:hlink>
        <a:srgbClr val="328CB4"/>
      </a:hlink>
      <a:folHlink>
        <a:srgbClr val="660033"/>
      </a:folHlink>
    </a:clrScheme>
    <a:fontScheme name="3_Title with no graph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Title with no graphic 1">
        <a:dk1>
          <a:srgbClr val="004877"/>
        </a:dk1>
        <a:lt1>
          <a:srgbClr val="FEFEFE"/>
        </a:lt1>
        <a:dk2>
          <a:srgbClr val="FF6400"/>
        </a:dk2>
        <a:lt2>
          <a:srgbClr val="000000"/>
        </a:lt2>
        <a:accent1>
          <a:srgbClr val="91AF5F"/>
        </a:accent1>
        <a:accent2>
          <a:srgbClr val="F09628"/>
        </a:accent2>
        <a:accent3>
          <a:srgbClr val="FEFEFE"/>
        </a:accent3>
        <a:accent4>
          <a:srgbClr val="003C65"/>
        </a:accent4>
        <a:accent5>
          <a:srgbClr val="C7D4B6"/>
        </a:accent5>
        <a:accent6>
          <a:srgbClr val="D98723"/>
        </a:accent6>
        <a:hlink>
          <a:srgbClr val="328CB4"/>
        </a:hlink>
        <a:folHlink>
          <a:srgbClr val="6600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APA">
  <a:themeElements>
    <a:clrScheme name="APA Palette 1">
      <a:dk1>
        <a:sysClr val="windowText" lastClr="000000"/>
      </a:dk1>
      <a:lt1>
        <a:sysClr val="window" lastClr="FFFFFF"/>
      </a:lt1>
      <a:dk2>
        <a:srgbClr val="003399"/>
      </a:dk2>
      <a:lt2>
        <a:srgbClr val="D2D1CF"/>
      </a:lt2>
      <a:accent1>
        <a:srgbClr val="003399"/>
      </a:accent1>
      <a:accent2>
        <a:srgbClr val="3B8634"/>
      </a:accent2>
      <a:accent3>
        <a:srgbClr val="196779"/>
      </a:accent3>
      <a:accent4>
        <a:srgbClr val="C33F23"/>
      </a:accent4>
      <a:accent5>
        <a:srgbClr val="B01E2C"/>
      </a:accent5>
      <a:accent6>
        <a:srgbClr val="701921"/>
      </a:accent6>
      <a:hlink>
        <a:srgbClr val="003399"/>
      </a:hlink>
      <a:folHlink>
        <a:srgbClr val="27509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MIL_MEETING_Template_012108</Template>
  <TotalTime>15589</TotalTime>
  <Words>837</Words>
  <Application>Microsoft Office PowerPoint</Application>
  <PresentationFormat>Widescreen</PresentationFormat>
  <Paragraphs>86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Wingdings</vt:lpstr>
      <vt:lpstr>MIL_MEETING_Template_012108</vt:lpstr>
      <vt:lpstr>2_Title with graphic</vt:lpstr>
      <vt:lpstr>3_Title with no graphic</vt:lpstr>
      <vt:lpstr>APA</vt:lpstr>
      <vt:lpstr>Parity: Progress &amp; Next Steps</vt:lpstr>
      <vt:lpstr>Major Parity Victory at the End of 116th Congress</vt:lpstr>
      <vt:lpstr>History of New Parity Requirements</vt:lpstr>
      <vt:lpstr>Winding Journey</vt:lpstr>
      <vt:lpstr>Strengthening Behavioral Health Parity Act</vt:lpstr>
      <vt:lpstr>What are the New Requirements for Insurers and Plans?</vt:lpstr>
      <vt:lpstr>New Specifications for Federal Agencies</vt:lpstr>
      <vt:lpstr>New Federal Compliance Standard Solidifies Existing Approach</vt:lpstr>
      <vt:lpstr>Work in the 117th Congress to Build on this Success</vt:lpstr>
      <vt:lpstr>Additional Parity Focus in 117th Congress</vt:lpstr>
      <vt:lpstr>Contact Information</vt:lpstr>
    </vt:vector>
  </TitlesOfParts>
  <Company>Milliman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Slide; Always Title Case Subtitle Is 28pt; Highlight Text and Click  Decrease Font Size Button Twice</dc:title>
  <dc:creator>jessica.druschba</dc:creator>
  <cp:lastModifiedBy>Allison Ivie</cp:lastModifiedBy>
  <cp:revision>590</cp:revision>
  <cp:lastPrinted>2012-08-23T16:37:18Z</cp:lastPrinted>
  <dcterms:created xsi:type="dcterms:W3CDTF">2008-01-31T00:07:07Z</dcterms:created>
  <dcterms:modified xsi:type="dcterms:W3CDTF">2021-04-16T13:59:06Z</dcterms:modified>
</cp:coreProperties>
</file>